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9" r:id="rId3"/>
    <p:sldId id="280" r:id="rId4"/>
    <p:sldId id="281" r:id="rId5"/>
    <p:sldId id="282" r:id="rId6"/>
    <p:sldId id="261" r:id="rId7"/>
    <p:sldId id="260" r:id="rId8"/>
    <p:sldId id="262" r:id="rId9"/>
    <p:sldId id="283" r:id="rId10"/>
    <p:sldId id="284" r:id="rId11"/>
    <p:sldId id="285" r:id="rId12"/>
    <p:sldId id="264" r:id="rId13"/>
    <p:sldId id="290" r:id="rId14"/>
    <p:sldId id="263" r:id="rId15"/>
    <p:sldId id="266" r:id="rId16"/>
    <p:sldId id="265" r:id="rId17"/>
    <p:sldId id="273" r:id="rId18"/>
    <p:sldId id="272" r:id="rId19"/>
    <p:sldId id="267" r:id="rId20"/>
    <p:sldId id="278" r:id="rId21"/>
    <p:sldId id="286" r:id="rId22"/>
    <p:sldId id="291" r:id="rId23"/>
    <p:sldId id="296" r:id="rId24"/>
    <p:sldId id="297" r:id="rId25"/>
    <p:sldId id="292" r:id="rId26"/>
    <p:sldId id="293" r:id="rId27"/>
    <p:sldId id="279" r:id="rId28"/>
    <p:sldId id="268" r:id="rId29"/>
    <p:sldId id="287" r:id="rId30"/>
    <p:sldId id="289" r:id="rId31"/>
    <p:sldId id="269" r:id="rId32"/>
    <p:sldId id="275" r:id="rId33"/>
    <p:sldId id="276" r:id="rId34"/>
    <p:sldId id="294" r:id="rId35"/>
    <p:sldId id="301" r:id="rId36"/>
    <p:sldId id="295" r:id="rId37"/>
    <p:sldId id="270" r:id="rId38"/>
    <p:sldId id="271" r:id="rId39"/>
    <p:sldId id="298" r:id="rId40"/>
    <p:sldId id="299" r:id="rId41"/>
    <p:sldId id="300" r:id="rId42"/>
    <p:sldId id="274" r:id="rId43"/>
  </p:sldIdLst>
  <p:sldSz cx="9144000" cy="6858000" type="screen4x3"/>
  <p:notesSz cx="68580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915"/>
    <a:srgbClr val="00FF00"/>
    <a:srgbClr val="00B0AC"/>
    <a:srgbClr val="292929"/>
    <a:srgbClr val="CC9900"/>
    <a:srgbClr val="AD0E08"/>
    <a:srgbClr val="A97087"/>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5886" autoAdjust="0"/>
  </p:normalViewPr>
  <p:slideViewPr>
    <p:cSldViewPr>
      <p:cViewPr>
        <p:scale>
          <a:sx n="114" d="100"/>
          <a:sy n="114" d="100"/>
        </p:scale>
        <p:origin x="-948"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49257-FDAB-4C16-BF88-823E49DE11F8}" type="doc">
      <dgm:prSet loTypeId="urn:microsoft.com/office/officeart/2005/8/layout/radial1" loCatId="cycle" qsTypeId="urn:microsoft.com/office/officeart/2005/8/quickstyle/3d3" qsCatId="3D" csTypeId="urn:microsoft.com/office/officeart/2005/8/colors/accent1_2" csCatId="accent1" phldr="1"/>
      <dgm:spPr/>
      <dgm:t>
        <a:bodyPr/>
        <a:lstStyle/>
        <a:p>
          <a:endParaRPr lang="en-US"/>
        </a:p>
      </dgm:t>
    </dgm:pt>
    <dgm:pt modelId="{8CC2AC99-5E4E-4926-B0E8-5E94968B94D4}">
      <dgm:prSet phldrT="[Text]"/>
      <dgm:spPr/>
      <dgm:t>
        <a:bodyPr/>
        <a:lstStyle/>
        <a:p>
          <a:r>
            <a:rPr lang="en-CA" dirty="0" smtClean="0"/>
            <a:t>Message</a:t>
          </a:r>
          <a:endParaRPr lang="en-US" dirty="0"/>
        </a:p>
      </dgm:t>
    </dgm:pt>
    <dgm:pt modelId="{D7A1C019-83BE-4B43-85D8-BEF683989C68}" type="parTrans" cxnId="{85D39982-AF29-4C66-85EB-8AA0DEDDDE5D}">
      <dgm:prSet/>
      <dgm:spPr/>
      <dgm:t>
        <a:bodyPr/>
        <a:lstStyle/>
        <a:p>
          <a:endParaRPr lang="en-US"/>
        </a:p>
      </dgm:t>
    </dgm:pt>
    <dgm:pt modelId="{623101B4-7F0B-4E5B-85A3-D0A96CD83E67}" type="sibTrans" cxnId="{85D39982-AF29-4C66-85EB-8AA0DEDDDE5D}">
      <dgm:prSet/>
      <dgm:spPr/>
      <dgm:t>
        <a:bodyPr/>
        <a:lstStyle/>
        <a:p>
          <a:endParaRPr lang="en-US"/>
        </a:p>
      </dgm:t>
    </dgm:pt>
    <dgm:pt modelId="{46ACFF5F-E562-4B06-B2BA-4BC97DC6DC13}">
      <dgm:prSet phldrT="[Text]"/>
      <dgm:spPr/>
      <dgm:t>
        <a:bodyPr/>
        <a:lstStyle/>
        <a:p>
          <a:r>
            <a:rPr lang="en-CA" dirty="0" smtClean="0"/>
            <a:t>Sender</a:t>
          </a:r>
          <a:endParaRPr lang="en-US" dirty="0"/>
        </a:p>
      </dgm:t>
    </dgm:pt>
    <dgm:pt modelId="{D78ACF8F-2430-4559-AD56-8AE7D9953526}" type="parTrans" cxnId="{976FD037-C4A8-42C7-84B3-E90778E4106E}">
      <dgm:prSet/>
      <dgm:spPr/>
      <dgm:t>
        <a:bodyPr/>
        <a:lstStyle/>
        <a:p>
          <a:endParaRPr lang="en-US"/>
        </a:p>
      </dgm:t>
    </dgm:pt>
    <dgm:pt modelId="{D4F7C765-F32F-47D5-BAA2-988903133E3C}" type="sibTrans" cxnId="{976FD037-C4A8-42C7-84B3-E90778E4106E}">
      <dgm:prSet/>
      <dgm:spPr/>
      <dgm:t>
        <a:bodyPr/>
        <a:lstStyle/>
        <a:p>
          <a:endParaRPr lang="en-US"/>
        </a:p>
      </dgm:t>
    </dgm:pt>
    <dgm:pt modelId="{7E2CF07A-A2A1-460A-B014-DBCB0B53A419}">
      <dgm:prSet phldrT="[Text]"/>
      <dgm:spPr/>
      <dgm:t>
        <a:bodyPr/>
        <a:lstStyle/>
        <a:p>
          <a:r>
            <a:rPr lang="en-CA" dirty="0" smtClean="0"/>
            <a:t>Receiver</a:t>
          </a:r>
          <a:endParaRPr lang="en-US" dirty="0"/>
        </a:p>
      </dgm:t>
    </dgm:pt>
    <dgm:pt modelId="{D9669AFD-F262-4D7B-BB43-81E86A282202}" type="parTrans" cxnId="{30E8FE77-3F3F-4F6B-9978-670AC55EC418}">
      <dgm:prSet/>
      <dgm:spPr/>
      <dgm:t>
        <a:bodyPr/>
        <a:lstStyle/>
        <a:p>
          <a:endParaRPr lang="en-US"/>
        </a:p>
      </dgm:t>
    </dgm:pt>
    <dgm:pt modelId="{89E493F4-1124-4C57-B470-5E4FDF93F3A0}" type="sibTrans" cxnId="{30E8FE77-3F3F-4F6B-9978-670AC55EC418}">
      <dgm:prSet/>
      <dgm:spPr/>
      <dgm:t>
        <a:bodyPr/>
        <a:lstStyle/>
        <a:p>
          <a:endParaRPr lang="en-US"/>
        </a:p>
      </dgm:t>
    </dgm:pt>
    <dgm:pt modelId="{4F90C566-ADB6-467B-A140-B0E6C32D0212}" type="pres">
      <dgm:prSet presAssocID="{92449257-FDAB-4C16-BF88-823E49DE11F8}" presName="cycle" presStyleCnt="0">
        <dgm:presLayoutVars>
          <dgm:chMax val="1"/>
          <dgm:dir/>
          <dgm:animLvl val="ctr"/>
          <dgm:resizeHandles val="exact"/>
        </dgm:presLayoutVars>
      </dgm:prSet>
      <dgm:spPr/>
      <dgm:t>
        <a:bodyPr/>
        <a:lstStyle/>
        <a:p>
          <a:endParaRPr lang="en-US"/>
        </a:p>
      </dgm:t>
    </dgm:pt>
    <dgm:pt modelId="{510C03ED-0050-41AC-9C1C-168B788BD42B}" type="pres">
      <dgm:prSet presAssocID="{8CC2AC99-5E4E-4926-B0E8-5E94968B94D4}" presName="centerShape" presStyleLbl="node0" presStyleIdx="0" presStyleCnt="1" custScaleX="108925" custScaleY="99848"/>
      <dgm:spPr/>
      <dgm:t>
        <a:bodyPr/>
        <a:lstStyle/>
        <a:p>
          <a:endParaRPr lang="en-US"/>
        </a:p>
      </dgm:t>
    </dgm:pt>
    <dgm:pt modelId="{AFE36CF3-9910-407F-9C70-9D8C50ABD07D}" type="pres">
      <dgm:prSet presAssocID="{D78ACF8F-2430-4559-AD56-8AE7D9953526}" presName="Name9" presStyleLbl="parChTrans1D2" presStyleIdx="0" presStyleCnt="2"/>
      <dgm:spPr/>
      <dgm:t>
        <a:bodyPr/>
        <a:lstStyle/>
        <a:p>
          <a:endParaRPr lang="en-US"/>
        </a:p>
      </dgm:t>
    </dgm:pt>
    <dgm:pt modelId="{41A20305-A64E-49FC-8FD5-BDD2B40C7CB2}" type="pres">
      <dgm:prSet presAssocID="{D78ACF8F-2430-4559-AD56-8AE7D9953526}" presName="connTx" presStyleLbl="parChTrans1D2" presStyleIdx="0" presStyleCnt="2"/>
      <dgm:spPr/>
      <dgm:t>
        <a:bodyPr/>
        <a:lstStyle/>
        <a:p>
          <a:endParaRPr lang="en-US"/>
        </a:p>
      </dgm:t>
    </dgm:pt>
    <dgm:pt modelId="{EB52E7C6-C175-4055-BF69-339CF8C513D8}" type="pres">
      <dgm:prSet presAssocID="{46ACFF5F-E562-4B06-B2BA-4BC97DC6DC13}" presName="node" presStyleLbl="node1" presStyleIdx="0" presStyleCnt="2" custRadScaleRad="144649" custRadScaleInc="-101560">
        <dgm:presLayoutVars>
          <dgm:bulletEnabled val="1"/>
        </dgm:presLayoutVars>
      </dgm:prSet>
      <dgm:spPr/>
      <dgm:t>
        <a:bodyPr/>
        <a:lstStyle/>
        <a:p>
          <a:endParaRPr lang="en-US"/>
        </a:p>
      </dgm:t>
    </dgm:pt>
    <dgm:pt modelId="{75371DC4-188C-4D97-B203-4D3C230A6341}" type="pres">
      <dgm:prSet presAssocID="{D9669AFD-F262-4D7B-BB43-81E86A282202}" presName="Name9" presStyleLbl="parChTrans1D2" presStyleIdx="1" presStyleCnt="2"/>
      <dgm:spPr/>
      <dgm:t>
        <a:bodyPr/>
        <a:lstStyle/>
        <a:p>
          <a:endParaRPr lang="en-US"/>
        </a:p>
      </dgm:t>
    </dgm:pt>
    <dgm:pt modelId="{0B33995B-70B5-49FA-B910-E805BBE9B54E}" type="pres">
      <dgm:prSet presAssocID="{D9669AFD-F262-4D7B-BB43-81E86A282202}" presName="connTx" presStyleLbl="parChTrans1D2" presStyleIdx="1" presStyleCnt="2"/>
      <dgm:spPr/>
      <dgm:t>
        <a:bodyPr/>
        <a:lstStyle/>
        <a:p>
          <a:endParaRPr lang="en-US"/>
        </a:p>
      </dgm:t>
    </dgm:pt>
    <dgm:pt modelId="{0391F44D-A962-4776-8CE8-E4810FB1D206}" type="pres">
      <dgm:prSet presAssocID="{7E2CF07A-A2A1-460A-B014-DBCB0B53A419}" presName="node" presStyleLbl="node1" presStyleIdx="1" presStyleCnt="2" custRadScaleRad="132570" custRadScaleInc="-98298">
        <dgm:presLayoutVars>
          <dgm:bulletEnabled val="1"/>
        </dgm:presLayoutVars>
      </dgm:prSet>
      <dgm:spPr/>
      <dgm:t>
        <a:bodyPr/>
        <a:lstStyle/>
        <a:p>
          <a:endParaRPr lang="en-US"/>
        </a:p>
      </dgm:t>
    </dgm:pt>
  </dgm:ptLst>
  <dgm:cxnLst>
    <dgm:cxn modelId="{30476787-5DCE-4936-BC05-8ADF80A1F427}" type="presOf" srcId="{92449257-FDAB-4C16-BF88-823E49DE11F8}" destId="{4F90C566-ADB6-467B-A140-B0E6C32D0212}" srcOrd="0" destOrd="0" presId="urn:microsoft.com/office/officeart/2005/8/layout/radial1"/>
    <dgm:cxn modelId="{93384216-E7F3-4366-8E08-F9912EEE336A}" type="presOf" srcId="{D9669AFD-F262-4D7B-BB43-81E86A282202}" destId="{0B33995B-70B5-49FA-B910-E805BBE9B54E}" srcOrd="1" destOrd="0" presId="urn:microsoft.com/office/officeart/2005/8/layout/radial1"/>
    <dgm:cxn modelId="{07E1F5B0-CAA6-4BA8-BDA7-359D222ADCEF}" type="presOf" srcId="{8CC2AC99-5E4E-4926-B0E8-5E94968B94D4}" destId="{510C03ED-0050-41AC-9C1C-168B788BD42B}" srcOrd="0" destOrd="0" presId="urn:microsoft.com/office/officeart/2005/8/layout/radial1"/>
    <dgm:cxn modelId="{6D68845C-A57E-4532-9247-7E6C7368AC5C}" type="presOf" srcId="{D78ACF8F-2430-4559-AD56-8AE7D9953526}" destId="{41A20305-A64E-49FC-8FD5-BDD2B40C7CB2}" srcOrd="1" destOrd="0" presId="urn:microsoft.com/office/officeart/2005/8/layout/radial1"/>
    <dgm:cxn modelId="{77811542-936A-4FC5-9787-6D854AA5B3C8}" type="presOf" srcId="{7E2CF07A-A2A1-460A-B014-DBCB0B53A419}" destId="{0391F44D-A962-4776-8CE8-E4810FB1D206}" srcOrd="0" destOrd="0" presId="urn:microsoft.com/office/officeart/2005/8/layout/radial1"/>
    <dgm:cxn modelId="{6BDBFCF6-6C02-4EAF-8152-97B12D0CCE4F}" type="presOf" srcId="{D9669AFD-F262-4D7B-BB43-81E86A282202}" destId="{75371DC4-188C-4D97-B203-4D3C230A6341}" srcOrd="0" destOrd="0" presId="urn:microsoft.com/office/officeart/2005/8/layout/radial1"/>
    <dgm:cxn modelId="{30E8FE77-3F3F-4F6B-9978-670AC55EC418}" srcId="{8CC2AC99-5E4E-4926-B0E8-5E94968B94D4}" destId="{7E2CF07A-A2A1-460A-B014-DBCB0B53A419}" srcOrd="1" destOrd="0" parTransId="{D9669AFD-F262-4D7B-BB43-81E86A282202}" sibTransId="{89E493F4-1124-4C57-B470-5E4FDF93F3A0}"/>
    <dgm:cxn modelId="{85D39982-AF29-4C66-85EB-8AA0DEDDDE5D}" srcId="{92449257-FDAB-4C16-BF88-823E49DE11F8}" destId="{8CC2AC99-5E4E-4926-B0E8-5E94968B94D4}" srcOrd="0" destOrd="0" parTransId="{D7A1C019-83BE-4B43-85D8-BEF683989C68}" sibTransId="{623101B4-7F0B-4E5B-85A3-D0A96CD83E67}"/>
    <dgm:cxn modelId="{A7CAB33C-5297-4A43-99A5-3795C6955B5B}" type="presOf" srcId="{46ACFF5F-E562-4B06-B2BA-4BC97DC6DC13}" destId="{EB52E7C6-C175-4055-BF69-339CF8C513D8}" srcOrd="0" destOrd="0" presId="urn:microsoft.com/office/officeart/2005/8/layout/radial1"/>
    <dgm:cxn modelId="{D4D85D41-9461-4ECD-8310-3872F8B1039F}" type="presOf" srcId="{D78ACF8F-2430-4559-AD56-8AE7D9953526}" destId="{AFE36CF3-9910-407F-9C70-9D8C50ABD07D}" srcOrd="0" destOrd="0" presId="urn:microsoft.com/office/officeart/2005/8/layout/radial1"/>
    <dgm:cxn modelId="{976FD037-C4A8-42C7-84B3-E90778E4106E}" srcId="{8CC2AC99-5E4E-4926-B0E8-5E94968B94D4}" destId="{46ACFF5F-E562-4B06-B2BA-4BC97DC6DC13}" srcOrd="0" destOrd="0" parTransId="{D78ACF8F-2430-4559-AD56-8AE7D9953526}" sibTransId="{D4F7C765-F32F-47D5-BAA2-988903133E3C}"/>
    <dgm:cxn modelId="{D524B392-7C10-4930-A713-3E648F0375B2}" type="presParOf" srcId="{4F90C566-ADB6-467B-A140-B0E6C32D0212}" destId="{510C03ED-0050-41AC-9C1C-168B788BD42B}" srcOrd="0" destOrd="0" presId="urn:microsoft.com/office/officeart/2005/8/layout/radial1"/>
    <dgm:cxn modelId="{E37BA58B-00BF-4DFF-B567-3210B6BA7D2F}" type="presParOf" srcId="{4F90C566-ADB6-467B-A140-B0E6C32D0212}" destId="{AFE36CF3-9910-407F-9C70-9D8C50ABD07D}" srcOrd="1" destOrd="0" presId="urn:microsoft.com/office/officeart/2005/8/layout/radial1"/>
    <dgm:cxn modelId="{849A17D4-9E84-40FE-8C11-640C851C3010}" type="presParOf" srcId="{AFE36CF3-9910-407F-9C70-9D8C50ABD07D}" destId="{41A20305-A64E-49FC-8FD5-BDD2B40C7CB2}" srcOrd="0" destOrd="0" presId="urn:microsoft.com/office/officeart/2005/8/layout/radial1"/>
    <dgm:cxn modelId="{35861F67-3A2F-4BC5-B3C1-817AA3F0E58C}" type="presParOf" srcId="{4F90C566-ADB6-467B-A140-B0E6C32D0212}" destId="{EB52E7C6-C175-4055-BF69-339CF8C513D8}" srcOrd="2" destOrd="0" presId="urn:microsoft.com/office/officeart/2005/8/layout/radial1"/>
    <dgm:cxn modelId="{86EC39F6-1C62-45E4-9E10-BB960712E089}" type="presParOf" srcId="{4F90C566-ADB6-467B-A140-B0E6C32D0212}" destId="{75371DC4-188C-4D97-B203-4D3C230A6341}" srcOrd="3" destOrd="0" presId="urn:microsoft.com/office/officeart/2005/8/layout/radial1"/>
    <dgm:cxn modelId="{E25138F9-6FB1-4B42-8966-BE78F5B31E8F}" type="presParOf" srcId="{75371DC4-188C-4D97-B203-4D3C230A6341}" destId="{0B33995B-70B5-49FA-B910-E805BBE9B54E}" srcOrd="0" destOrd="0" presId="urn:microsoft.com/office/officeart/2005/8/layout/radial1"/>
    <dgm:cxn modelId="{97EB94C9-FC31-4E43-A557-8F15750B69B5}" type="presParOf" srcId="{4F90C566-ADB6-467B-A140-B0E6C32D0212}" destId="{0391F44D-A962-4776-8CE8-E4810FB1D206}"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C03ED-0050-41AC-9C1C-168B788BD42B}">
      <dsp:nvSpPr>
        <dsp:cNvPr id="0" name=""/>
        <dsp:cNvSpPr/>
      </dsp:nvSpPr>
      <dsp:spPr>
        <a:xfrm>
          <a:off x="2438399" y="1473198"/>
          <a:ext cx="1219201" cy="1117602"/>
        </a:xfrm>
        <a:prstGeom prst="ellipse">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CA" sz="1500" kern="1200" dirty="0" smtClean="0"/>
            <a:t>Message</a:t>
          </a:r>
          <a:endParaRPr lang="en-US" sz="1500" kern="1200" dirty="0"/>
        </a:p>
      </dsp:txBody>
      <dsp:txXfrm>
        <a:off x="2616947" y="1636867"/>
        <a:ext cx="862105" cy="790264"/>
      </dsp:txXfrm>
    </dsp:sp>
    <dsp:sp modelId="{AFE36CF3-9910-407F-9C70-9D8C50ABD07D}">
      <dsp:nvSpPr>
        <dsp:cNvPr id="0" name=""/>
        <dsp:cNvSpPr/>
      </dsp:nvSpPr>
      <dsp:spPr>
        <a:xfrm rot="10715760">
          <a:off x="1499997" y="2041911"/>
          <a:ext cx="938760" cy="33050"/>
        </a:xfrm>
        <a:custGeom>
          <a:avLst/>
          <a:gdLst/>
          <a:ahLst/>
          <a:cxnLst/>
          <a:rect l="0" t="0" r="0" b="0"/>
          <a:pathLst>
            <a:path>
              <a:moveTo>
                <a:pt x="0" y="16525"/>
              </a:moveTo>
              <a:lnTo>
                <a:pt x="938760" y="16525"/>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45908" y="2034967"/>
        <a:ext cx="46938" cy="46938"/>
      </dsp:txXfrm>
    </dsp:sp>
    <dsp:sp modelId="{EB52E7C6-C175-4055-BF69-339CF8C513D8}">
      <dsp:nvSpPr>
        <dsp:cNvPr id="0" name=""/>
        <dsp:cNvSpPr/>
      </dsp:nvSpPr>
      <dsp:spPr>
        <a:xfrm>
          <a:off x="381002" y="1523997"/>
          <a:ext cx="1119303" cy="1119303"/>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CA" sz="1500" kern="1200" dirty="0" smtClean="0"/>
            <a:t>Sender</a:t>
          </a:r>
          <a:endParaRPr lang="en-US" sz="1500" kern="1200" dirty="0"/>
        </a:p>
      </dsp:txBody>
      <dsp:txXfrm>
        <a:off x="544920" y="1687915"/>
        <a:ext cx="791467" cy="791467"/>
      </dsp:txXfrm>
    </dsp:sp>
    <dsp:sp modelId="{75371DC4-188C-4D97-B203-4D3C230A6341}">
      <dsp:nvSpPr>
        <dsp:cNvPr id="0" name=""/>
        <dsp:cNvSpPr/>
      </dsp:nvSpPr>
      <dsp:spPr>
        <a:xfrm rot="91908">
          <a:off x="3657205" y="2041964"/>
          <a:ext cx="762739" cy="33050"/>
        </a:xfrm>
        <a:custGeom>
          <a:avLst/>
          <a:gdLst/>
          <a:ahLst/>
          <a:cxnLst/>
          <a:rect l="0" t="0" r="0" b="0"/>
          <a:pathLst>
            <a:path>
              <a:moveTo>
                <a:pt x="0" y="16525"/>
              </a:moveTo>
              <a:lnTo>
                <a:pt x="762739" y="16525"/>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19506" y="2039420"/>
        <a:ext cx="38136" cy="38136"/>
      </dsp:txXfrm>
    </dsp:sp>
    <dsp:sp modelId="{0391F44D-A962-4776-8CE8-E4810FB1D206}">
      <dsp:nvSpPr>
        <dsp:cNvPr id="0" name=""/>
        <dsp:cNvSpPr/>
      </dsp:nvSpPr>
      <dsp:spPr>
        <a:xfrm>
          <a:off x="4419608" y="1523992"/>
          <a:ext cx="1119303" cy="1119303"/>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CA" sz="1500" kern="1200" dirty="0" smtClean="0"/>
            <a:t>Receiver</a:t>
          </a:r>
          <a:endParaRPr lang="en-US" sz="1500" kern="1200" dirty="0"/>
        </a:p>
      </dsp:txBody>
      <dsp:txXfrm>
        <a:off x="4583526" y="1687910"/>
        <a:ext cx="791467" cy="791467"/>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pPr>
              <a:defRPr/>
            </a:pPr>
            <a:fld id="{97E58672-807A-4EEA-B0E5-77BBEC39022D}" type="datetimeFigureOut">
              <a:rPr lang="en-US"/>
              <a:pPr>
                <a:defRPr/>
              </a:pPr>
              <a:t>11/15/2012</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pPr>
              <a:defRPr/>
            </a:pPr>
            <a:fld id="{FA3A9549-E4DD-471B-BEFC-D412B482EDBA}" type="slidenum">
              <a:rPr lang="en-US"/>
              <a:pPr>
                <a:defRPr/>
              </a:pPr>
              <a:t>‹#›</a:t>
            </a:fld>
            <a:endParaRPr lang="en-US"/>
          </a:p>
        </p:txBody>
      </p:sp>
    </p:spTree>
    <p:extLst>
      <p:ext uri="{BB962C8B-B14F-4D97-AF65-F5344CB8AC3E}">
        <p14:creationId xmlns:p14="http://schemas.microsoft.com/office/powerpoint/2010/main" val="1617927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Who can tell me what project communication management means?</a:t>
            </a:r>
          </a:p>
          <a:p>
            <a:pPr eaLnBrk="1" fontAlgn="auto" hangingPunct="1">
              <a:spcBef>
                <a:spcPts val="0"/>
              </a:spcBef>
              <a:spcAft>
                <a:spcPts val="0"/>
              </a:spcAft>
              <a:defRPr/>
            </a:pPr>
            <a:endParaRPr lang="en-US" dirty="0" smtClean="0"/>
          </a:p>
          <a:p>
            <a:pPr marL="171450" indent="-171450" eaLnBrk="1" fontAlgn="auto" hangingPunct="1">
              <a:spcBef>
                <a:spcPts val="0"/>
              </a:spcBef>
              <a:spcAft>
                <a:spcPts val="0"/>
              </a:spcAft>
              <a:buFont typeface="Arial" pitchFamily="34" charset="0"/>
              <a:buChar char="•"/>
              <a:defRPr/>
            </a:pPr>
            <a:r>
              <a:rPr lang="en-US" dirty="0" smtClean="0"/>
              <a:t>Creates a bridge between the diverse stakeholders involved in the project, that connects cultural and organizational backgrounds, connects different expertise, and brings various perspectives and interests throughout the execution and outcome of the project.</a:t>
            </a:r>
          </a:p>
          <a:p>
            <a:pPr marL="171450" indent="-171450" eaLnBrk="1" fontAlgn="auto" hangingPunct="1">
              <a:spcBef>
                <a:spcPts val="0"/>
              </a:spcBef>
              <a:spcAft>
                <a:spcPts val="0"/>
              </a:spcAft>
              <a:buFont typeface="Arial" pitchFamily="34" charset="0"/>
              <a:buChar char="•"/>
              <a:defRPr/>
            </a:pPr>
            <a:endParaRPr lang="en-US" dirty="0" smtClean="0"/>
          </a:p>
          <a:p>
            <a:pPr marL="171450" indent="-171450" eaLnBrk="1" fontAlgn="auto" hangingPunct="1">
              <a:spcBef>
                <a:spcPts val="0"/>
              </a:spcBef>
              <a:spcAft>
                <a:spcPts val="0"/>
              </a:spcAft>
              <a:buFont typeface="Arial" pitchFamily="34" charset="0"/>
              <a:buChar char="•"/>
              <a:defRPr/>
            </a:pPr>
            <a:r>
              <a:rPr lang="en-US" dirty="0" smtClean="0"/>
              <a:t>It ensures that timely and appropriate generation, collection, distribution, storage and ultimate disposition of the project information.</a:t>
            </a:r>
          </a:p>
          <a:p>
            <a:pPr marL="171450" indent="-171450" eaLnBrk="1" fontAlgn="auto" hangingPunct="1">
              <a:spcBef>
                <a:spcPts val="0"/>
              </a:spcBef>
              <a:spcAft>
                <a:spcPts val="0"/>
              </a:spcAft>
              <a:buFont typeface="Arial" pitchFamily="34" charset="0"/>
              <a:buChar char="•"/>
              <a:defRPr/>
            </a:pPr>
            <a:endParaRPr lang="en-US" dirty="0" smtClean="0"/>
          </a:p>
          <a:p>
            <a:pPr marL="171450" indent="-171450" eaLnBrk="1" fontAlgn="auto" hangingPunct="1">
              <a:spcBef>
                <a:spcPts val="0"/>
              </a:spcBef>
              <a:spcAft>
                <a:spcPts val="0"/>
              </a:spcAft>
              <a:buFont typeface="Arial" pitchFamily="34" charset="0"/>
              <a:buChar char="•"/>
              <a:defRPr/>
            </a:pPr>
            <a:r>
              <a:rPr lang="en-US" dirty="0" smtClean="0"/>
              <a:t>It is important to note, that PM’s spend the majority of their time communicating with project team members, stakeholders and sponsor(s). Remember this is not limited you internal organization, it is also inclusive of  external stakeholders to your organization.</a:t>
            </a:r>
          </a:p>
          <a:p>
            <a:pPr marL="171450" indent="-171450" eaLnBrk="1" fontAlgn="auto" hangingPunct="1">
              <a:spcBef>
                <a:spcPts val="0"/>
              </a:spcBef>
              <a:spcAft>
                <a:spcPts val="0"/>
              </a:spcAft>
              <a:buFont typeface="Arial" pitchFamily="34" charset="0"/>
              <a:buChar char="•"/>
              <a:defRPr/>
            </a:pPr>
            <a:endParaRPr lang="en-US" dirty="0" smtClean="0"/>
          </a:p>
          <a:p>
            <a:pPr marL="171450" indent="-171450" eaLnBrk="1" fontAlgn="auto" hangingPunct="1">
              <a:spcBef>
                <a:spcPts val="0"/>
              </a:spcBef>
              <a:spcAft>
                <a:spcPts val="0"/>
              </a:spcAft>
              <a:buFont typeface="Arial" pitchFamily="34" charset="0"/>
              <a:buChar char="•"/>
              <a:defRPr/>
            </a:pPr>
            <a:r>
              <a:rPr lang="en-US" dirty="0" smtClean="0"/>
              <a:t>All the communication processes interact with each other and with the processes in the other 8 knowledge areas of PM.  Each process occurs at least once in the project.</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2910ADE-8175-4F2A-B687-169AFE3855F5}" type="slidenum">
              <a:rPr lang="en-US" smtClean="0"/>
              <a:pPr eaLnBrk="1" hangingPunct="1"/>
              <a:t>2</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A PM should try to control communications, otherwise changes and miscommunications, unclear directions and scope creep can occur.</a:t>
            </a:r>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B8F2AED-33B2-4B68-A709-0BF9E7135FC5}" type="slidenum">
              <a:rPr lang="en-US" smtClean="0"/>
              <a:pPr eaLnBrk="1" hangingPunct="1"/>
              <a:t>19</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extLst/>
        </p:spPr>
        <p:txBody>
          <a:bodyPr wrap="square" numCol="1" anchor="t" anchorCtr="0" compatLnSpc="1">
            <a:prstTxWarp prst="textNoShape">
              <a:avLst/>
            </a:prstTxWarp>
          </a:bodyPr>
          <a:lstStyle/>
          <a:p>
            <a:pPr eaLnBrk="1" hangingPunct="1">
              <a:defRPr/>
            </a:pPr>
            <a:r>
              <a:rPr lang="en-US" dirty="0" smtClean="0"/>
              <a:t>PM may have different types of meetings, realizing that meetings are a problem, inefficiency of the meetings.</a:t>
            </a:r>
          </a:p>
          <a:p>
            <a:pPr eaLnBrk="1" hangingPunct="1">
              <a:defRPr/>
            </a:pPr>
            <a:endParaRPr lang="en-US" dirty="0" smtClean="0"/>
          </a:p>
          <a:p>
            <a:pPr eaLnBrk="1" hangingPunct="1">
              <a:defRPr/>
            </a:pPr>
            <a:r>
              <a:rPr lang="en-US" dirty="0" smtClean="0"/>
              <a:t>What are some basic rules when conducting a meeting:</a:t>
            </a:r>
          </a:p>
          <a:p>
            <a:pPr marL="171450" indent="-171450" eaLnBrk="1" hangingPunct="1">
              <a:buFont typeface="Arial" pitchFamily="34" charset="0"/>
              <a:buChar char="•"/>
              <a:defRPr/>
            </a:pPr>
            <a:r>
              <a:rPr lang="en-US" dirty="0" smtClean="0"/>
              <a:t>Set a time limit and keep to it</a:t>
            </a:r>
          </a:p>
          <a:p>
            <a:pPr marL="171450" indent="-171450" eaLnBrk="1" hangingPunct="1">
              <a:buFont typeface="Arial" pitchFamily="34" charset="0"/>
              <a:buChar char="•"/>
              <a:defRPr/>
            </a:pPr>
            <a:r>
              <a:rPr lang="en-US" dirty="0" smtClean="0"/>
              <a:t>Schedule reoccurring meetings in advance</a:t>
            </a:r>
          </a:p>
          <a:p>
            <a:pPr marL="171450" indent="-171450" eaLnBrk="1" hangingPunct="1">
              <a:buFont typeface="Arial" pitchFamily="34" charset="0"/>
              <a:buChar char="•"/>
              <a:defRPr/>
            </a:pPr>
            <a:r>
              <a:rPr lang="en-US" dirty="0" smtClean="0"/>
              <a:t>Meet with project team regularly</a:t>
            </a:r>
          </a:p>
          <a:p>
            <a:pPr marL="171450" indent="-171450" eaLnBrk="1" hangingPunct="1">
              <a:buFont typeface="Arial" pitchFamily="34" charset="0"/>
              <a:buChar char="•"/>
              <a:defRPr/>
            </a:pPr>
            <a:r>
              <a:rPr lang="en-US" dirty="0" smtClean="0"/>
              <a:t>Have a purpose for each meeting</a:t>
            </a:r>
          </a:p>
          <a:p>
            <a:pPr marL="171450" indent="-171450" eaLnBrk="1" hangingPunct="1">
              <a:buFont typeface="Arial" pitchFamily="34" charset="0"/>
              <a:buChar char="•"/>
              <a:defRPr/>
            </a:pPr>
            <a:r>
              <a:rPr lang="en-US" dirty="0" smtClean="0"/>
              <a:t>Create an agenda</a:t>
            </a:r>
          </a:p>
          <a:p>
            <a:pPr marL="171450" indent="-171450" eaLnBrk="1" hangingPunct="1">
              <a:buFont typeface="Arial" pitchFamily="34" charset="0"/>
              <a:buChar char="•"/>
              <a:defRPr/>
            </a:pPr>
            <a:r>
              <a:rPr lang="en-US" dirty="0" smtClean="0"/>
              <a:t>Distribute the agenda</a:t>
            </a:r>
          </a:p>
          <a:p>
            <a:pPr marL="171450" indent="-171450" eaLnBrk="1" hangingPunct="1">
              <a:buFont typeface="Arial" pitchFamily="34" charset="0"/>
              <a:buChar char="•"/>
              <a:defRPr/>
            </a:pPr>
            <a:r>
              <a:rPr lang="en-US" dirty="0" smtClean="0"/>
              <a:t>Stick to the agenda</a:t>
            </a:r>
          </a:p>
          <a:p>
            <a:pPr marL="171450" indent="-171450" eaLnBrk="1" hangingPunct="1">
              <a:buFont typeface="Arial" pitchFamily="34" charset="0"/>
              <a:buChar char="•"/>
              <a:defRPr/>
            </a:pPr>
            <a:r>
              <a:rPr lang="en-US" dirty="0" smtClean="0"/>
              <a:t>Let participants know their responsibilities in advance</a:t>
            </a:r>
          </a:p>
          <a:p>
            <a:pPr marL="171450" indent="-171450" eaLnBrk="1" hangingPunct="1">
              <a:buFont typeface="Arial" pitchFamily="34" charset="0"/>
              <a:buChar char="•"/>
              <a:defRPr/>
            </a:pPr>
            <a:r>
              <a:rPr lang="en-US" dirty="0" smtClean="0"/>
              <a:t>Bring the right people to the meeting</a:t>
            </a:r>
          </a:p>
          <a:p>
            <a:pPr marL="171450" indent="-171450" eaLnBrk="1" hangingPunct="1">
              <a:buFont typeface="Arial" pitchFamily="34" charset="0"/>
              <a:buChar char="•"/>
              <a:defRPr/>
            </a:pPr>
            <a:r>
              <a:rPr lang="en-US" dirty="0" smtClean="0"/>
              <a:t>Chair and lead the meeting with a set of rules</a:t>
            </a:r>
          </a:p>
          <a:p>
            <a:pPr marL="171450" indent="-171450" eaLnBrk="1" hangingPunct="1">
              <a:buFont typeface="Arial" pitchFamily="34" charset="0"/>
              <a:buChar char="•"/>
              <a:defRPr/>
            </a:pPr>
            <a:r>
              <a:rPr lang="en-US" dirty="0" smtClean="0"/>
              <a:t>Assign deliverables and time limits for all work that results from the meetings</a:t>
            </a:r>
          </a:p>
          <a:p>
            <a:pPr marL="171450" indent="-171450" eaLnBrk="1" hangingPunct="1">
              <a:buFont typeface="Arial" pitchFamily="34" charset="0"/>
              <a:buChar char="•"/>
              <a:defRPr/>
            </a:pPr>
            <a:r>
              <a:rPr lang="en-US" dirty="0" smtClean="0"/>
              <a:t>Document and publish meeting minutes</a:t>
            </a:r>
          </a:p>
          <a:p>
            <a:pPr eaLnBrk="1" hangingPunct="1">
              <a:defRPr/>
            </a:pPr>
            <a:endParaRPr lang="en-US" dirty="0" smtClean="0"/>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FB07C6B-9C51-4ECC-AC62-64D85B699A38}" type="slidenum">
              <a:rPr lang="en-US" smtClean="0"/>
              <a:pPr eaLnBrk="1" hangingPunct="1"/>
              <a:t>20</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FA3A9549-E4DD-471B-BEFC-D412B482EDBA}" type="slidenum">
              <a:rPr lang="en-US" smtClean="0"/>
              <a:pPr>
                <a:defRPr/>
              </a:pPr>
              <a:t>26</a:t>
            </a:fld>
            <a:endParaRPr lang="en-US"/>
          </a:p>
        </p:txBody>
      </p:sp>
    </p:spTree>
    <p:extLst>
      <p:ext uri="{BB962C8B-B14F-4D97-AF65-F5344CB8AC3E}">
        <p14:creationId xmlns:p14="http://schemas.microsoft.com/office/powerpoint/2010/main" val="1623686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t>The project communication management plan is a direct out of communication planning.</a:t>
            </a:r>
          </a:p>
          <a:p>
            <a:pPr eaLnBrk="1" hangingPunct="1"/>
            <a:endParaRPr lang="en-US" dirty="0" smtClean="0"/>
          </a:p>
          <a:p>
            <a:pPr eaLnBrk="1" hangingPunct="1"/>
            <a:r>
              <a:rPr lang="en-US" dirty="0" smtClean="0"/>
              <a:t>A communication management plan documents how a PM will manage and control communications.</a:t>
            </a:r>
          </a:p>
          <a:p>
            <a:pPr eaLnBrk="1" hangingPunct="1"/>
            <a:endParaRPr lang="en-US" dirty="0" smtClean="0"/>
          </a:p>
          <a:p>
            <a:pPr eaLnBrk="1" hangingPunct="1"/>
            <a:r>
              <a:rPr lang="en-US" dirty="0" smtClean="0"/>
              <a:t>Here is communication management template, and also on some projects a more detailed communication structure is required.</a:t>
            </a: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351E6FD-6050-48A4-9843-047C4CCF5896}" type="slidenum">
              <a:rPr lang="en-US" smtClean="0"/>
              <a:pPr eaLnBrk="1" hangingPunct="1"/>
              <a:t>27</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Information distribution involves executing the project communication plan.</a:t>
            </a:r>
          </a:p>
          <a:p>
            <a:pPr eaLnBrk="1" hangingPunct="1"/>
            <a:endParaRPr lang="en-US" smtClean="0"/>
          </a:p>
          <a:p>
            <a:pPr eaLnBrk="1" hangingPunct="1"/>
            <a:r>
              <a:rPr lang="en-US" smtClean="0"/>
              <a:t>In addition, since we all know that not everything can be planned, information distribution also involves creating reports or providing information that was not planned.</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D0E0296-1BDD-4328-8A27-919CE8062DC3}" type="slidenum">
              <a:rPr lang="en-US" smtClean="0"/>
              <a:pPr eaLnBrk="1" hangingPunct="1"/>
              <a:t>28</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buFont typeface="Wingdings" pitchFamily="2" charset="2"/>
              <a:buChar char="ü"/>
            </a:pPr>
            <a:r>
              <a:rPr lang="en-CA" smtClean="0"/>
              <a:t>Status Report – describes where the project now stands aligned to the performance measurement baselines, cost, schedule and scope, quality.</a:t>
            </a:r>
          </a:p>
          <a:p>
            <a:pPr eaLnBrk="1" hangingPunct="1">
              <a:lnSpc>
                <a:spcPct val="150000"/>
              </a:lnSpc>
              <a:buFont typeface="Wingdings" pitchFamily="2" charset="2"/>
              <a:buChar char="ü"/>
            </a:pPr>
            <a:r>
              <a:rPr lang="en-CA" smtClean="0"/>
              <a:t>Progress Report – describes what has been completed on the project</a:t>
            </a:r>
          </a:p>
          <a:p>
            <a:pPr eaLnBrk="1" hangingPunct="1">
              <a:lnSpc>
                <a:spcPct val="150000"/>
              </a:lnSpc>
              <a:buFont typeface="Wingdings" pitchFamily="2" charset="2"/>
              <a:buChar char="ü"/>
            </a:pPr>
            <a:r>
              <a:rPr lang="en-CA" smtClean="0"/>
              <a:t>Trend Report – explains project results over time to see if the project is improving or deteriorating</a:t>
            </a:r>
          </a:p>
          <a:p>
            <a:pPr eaLnBrk="1" hangingPunct="1">
              <a:lnSpc>
                <a:spcPct val="150000"/>
              </a:lnSpc>
              <a:buFont typeface="Wingdings" pitchFamily="2" charset="2"/>
              <a:buChar char="ü"/>
            </a:pPr>
            <a:r>
              <a:rPr lang="en-CA" smtClean="0"/>
              <a:t>Forecasting Report – predicting future project status and performance</a:t>
            </a:r>
          </a:p>
          <a:p>
            <a:pPr eaLnBrk="1" hangingPunct="1">
              <a:lnSpc>
                <a:spcPct val="150000"/>
              </a:lnSpc>
              <a:buFont typeface="Wingdings" pitchFamily="2" charset="2"/>
              <a:buChar char="ü"/>
            </a:pPr>
            <a:r>
              <a:rPr lang="en-CA" smtClean="0"/>
              <a:t>Variance Report – Comparing actual results to baselines</a:t>
            </a:r>
          </a:p>
          <a:p>
            <a:pPr eaLnBrk="1" hangingPunct="1">
              <a:lnSpc>
                <a:spcPct val="150000"/>
              </a:lnSpc>
              <a:buFont typeface="Wingdings" pitchFamily="2" charset="2"/>
              <a:buChar char="ü"/>
            </a:pPr>
            <a:r>
              <a:rPr lang="en-CA" smtClean="0"/>
              <a:t>Earned Value – integrating scope, cost and schedule measures to assess project</a:t>
            </a:r>
          </a:p>
          <a:p>
            <a:pPr eaLnBrk="1" hangingPunct="1">
              <a:lnSpc>
                <a:spcPct val="150000"/>
              </a:lnSpc>
              <a:buFont typeface="Wingdings" pitchFamily="2" charset="2"/>
              <a:buChar char="ü"/>
            </a:pPr>
            <a:r>
              <a:rPr lang="en-CA" smtClean="0"/>
              <a:t>Lessons Learned</a:t>
            </a:r>
          </a:p>
          <a:p>
            <a:pPr eaLnBrk="1" hangingPunct="1">
              <a:lnSpc>
                <a:spcPct val="150000"/>
              </a:lnSpc>
              <a:buFont typeface="Wingdings" pitchFamily="2" charset="2"/>
              <a:buChar char="ü"/>
            </a:pPr>
            <a:endParaRPr lang="en-CA" smtClean="0"/>
          </a:p>
          <a:p>
            <a:pPr eaLnBrk="1" hangingPunct="1">
              <a:lnSpc>
                <a:spcPct val="150000"/>
              </a:lnSpc>
              <a:buFont typeface="Wingdings" pitchFamily="2" charset="2"/>
              <a:buNone/>
            </a:pPr>
            <a:r>
              <a:rPr lang="en-CA" smtClean="0"/>
              <a:t>The key here is to realize that performance is reported against performance measurement baselines set in the project management plan.</a:t>
            </a:r>
          </a:p>
          <a:p>
            <a:pPr eaLnBrk="1" hangingPunct="1"/>
            <a:endParaRPr lang="en-US"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2F7F4F0-3CB1-42DF-91D6-F451382D7D91}" type="slidenum">
              <a:rPr lang="en-US" smtClean="0"/>
              <a:pPr eaLnBrk="1" hangingPunct="1"/>
              <a:t>31</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CA" smtClean="0"/>
              <a:t>To be of valuable Lessons Learned should cover three areas:</a:t>
            </a:r>
          </a:p>
          <a:p>
            <a:pPr eaLnBrk="1" hangingPunct="1"/>
            <a:endParaRPr lang="en-CA" smtClean="0"/>
          </a:p>
          <a:p>
            <a:pPr eaLnBrk="1" hangingPunct="1">
              <a:buFont typeface="Wingdings" pitchFamily="2" charset="2"/>
              <a:buChar char="ü"/>
            </a:pPr>
            <a:r>
              <a:rPr lang="en-CA" smtClean="0"/>
              <a:t>Technical aspects of the project</a:t>
            </a:r>
          </a:p>
          <a:p>
            <a:pPr eaLnBrk="1" hangingPunct="1">
              <a:buFont typeface="Wingdings" pitchFamily="2" charset="2"/>
              <a:buChar char="ü"/>
            </a:pPr>
            <a:r>
              <a:rPr lang="en-CA" smtClean="0"/>
              <a:t>Project management (how did we do with the WBS creation, risk, etc.)</a:t>
            </a:r>
          </a:p>
          <a:p>
            <a:pPr eaLnBrk="1" hangingPunct="1">
              <a:buFont typeface="Wingdings" pitchFamily="2" charset="2"/>
              <a:buChar char="ü"/>
            </a:pPr>
            <a:r>
              <a:rPr lang="en-CA" smtClean="0"/>
              <a:t>Management (how did I do with communications and leadership as a project manager</a:t>
            </a:r>
          </a:p>
          <a:p>
            <a:pPr eaLnBrk="1" hangingPunct="1">
              <a:buFont typeface="Wingdings" pitchFamily="2" charset="2"/>
              <a:buChar char="ü"/>
            </a:pPr>
            <a:endParaRPr lang="en-US"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F11B86E-3655-417F-9734-69252AEB2417}" type="slidenum">
              <a:rPr lang="en-US" smtClean="0"/>
              <a:pPr eaLnBrk="1" hangingPunct="1"/>
              <a:t>32</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buFont typeface="Wingdings" pitchFamily="2" charset="2"/>
              <a:buChar char="ü"/>
            </a:pPr>
            <a:r>
              <a:rPr lang="en-CA" smtClean="0"/>
              <a:t>Issuing of reports from the other 8 Knowledge areas</a:t>
            </a:r>
          </a:p>
          <a:p>
            <a:pPr eaLnBrk="1" hangingPunct="1">
              <a:buFont typeface="Wingdings" pitchFamily="2" charset="2"/>
              <a:buChar char="ü"/>
            </a:pPr>
            <a:r>
              <a:rPr lang="en-CA" smtClean="0"/>
              <a:t>Feedback from stakeholders on the reports</a:t>
            </a:r>
          </a:p>
          <a:p>
            <a:pPr eaLnBrk="1" hangingPunct="1">
              <a:lnSpc>
                <a:spcPct val="150000"/>
              </a:lnSpc>
              <a:buFont typeface="Wingdings" pitchFamily="2" charset="2"/>
              <a:buChar char="ü"/>
            </a:pPr>
            <a:r>
              <a:rPr lang="en-CA" smtClean="0"/>
              <a:t>Lessons learned</a:t>
            </a:r>
          </a:p>
          <a:p>
            <a:pPr eaLnBrk="1" hangingPunct="1">
              <a:buFont typeface="Wingdings" pitchFamily="2" charset="2"/>
              <a:buChar char="ü"/>
            </a:pPr>
            <a:r>
              <a:rPr lang="en-CA" smtClean="0"/>
              <a:t>Requested changes to project management plan and project communication plan</a:t>
            </a:r>
          </a:p>
          <a:p>
            <a:pPr eaLnBrk="1" hangingPunct="1">
              <a:buFont typeface="Wingdings" pitchFamily="2" charset="2"/>
              <a:buChar char="ü"/>
            </a:pPr>
            <a:r>
              <a:rPr lang="en-CA" smtClean="0"/>
              <a:t>Project Documentation: Reports, forecasts, requested changes or correction actions and lessons learned documentation.</a:t>
            </a:r>
            <a:endParaRPr lang="en-US"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0114AC3-F5B5-4738-9FFD-C74FD22A5F1D}" type="slidenum">
              <a:rPr lang="en-US" smtClean="0"/>
              <a:pPr eaLnBrk="1" hangingPunct="1"/>
              <a:t>33</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A3A9549-E4DD-471B-BEFC-D412B482EDBA}" type="slidenum">
              <a:rPr lang="en-US" smtClean="0"/>
              <a:pPr>
                <a:defRPr/>
              </a:pPr>
              <a:t>35</a:t>
            </a:fld>
            <a:endParaRPr lang="en-US"/>
          </a:p>
        </p:txBody>
      </p:sp>
    </p:spTree>
    <p:extLst>
      <p:ext uri="{BB962C8B-B14F-4D97-AF65-F5344CB8AC3E}">
        <p14:creationId xmlns:p14="http://schemas.microsoft.com/office/powerpoint/2010/main" val="3241778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61963" indent="-344488" eaLnBrk="1" hangingPunct="1"/>
            <a:r>
              <a:rPr lang="en-CA" smtClean="0"/>
              <a:t>Manage Stakeholders is a communications function.</a:t>
            </a:r>
          </a:p>
          <a:p>
            <a:pPr marL="461963" indent="-344488" eaLnBrk="1" hangingPunct="1"/>
            <a:endParaRPr lang="en-CA" smtClean="0"/>
          </a:p>
          <a:p>
            <a:pPr marL="461963" indent="-344488" eaLnBrk="1" hangingPunct="1"/>
            <a:r>
              <a:rPr lang="en-CA" smtClean="0"/>
              <a:t>When managing stakeholders a PM needs to choose the best communication method.</a:t>
            </a:r>
          </a:p>
          <a:p>
            <a:pPr marL="461963" indent="-344488" eaLnBrk="1" hangingPunct="1"/>
            <a:endParaRPr lang="en-CA" smtClean="0"/>
          </a:p>
          <a:p>
            <a:pPr marL="461963" indent="-344488" eaLnBrk="1" hangingPunct="1"/>
            <a:r>
              <a:rPr lang="en-CA" smtClean="0"/>
              <a:t>For example an Issue log as discussed in the Project HR is also a means/tool for communicating issues to the stakeholders.</a:t>
            </a: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0FB1215-8FEE-46F9-82D2-7B5A0599CC18}" type="slidenum">
              <a:rPr lang="en-US" smtClean="0"/>
              <a:pPr eaLnBrk="1" hangingPunct="1"/>
              <a:t>37</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t>Before we begin, break out into our WOW project teams.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Rules:  </a:t>
            </a:r>
          </a:p>
          <a:p>
            <a:pPr marL="171450" indent="-171450" eaLnBrk="1" fontAlgn="auto" hangingPunct="1">
              <a:spcBef>
                <a:spcPts val="0"/>
              </a:spcBef>
              <a:spcAft>
                <a:spcPts val="0"/>
              </a:spcAft>
              <a:buFont typeface="Wingdings" pitchFamily="2" charset="2"/>
              <a:buChar char="ü"/>
              <a:defRPr/>
            </a:pPr>
            <a:r>
              <a:rPr lang="en-US" dirty="0" smtClean="0"/>
              <a:t>All team members must participate</a:t>
            </a:r>
          </a:p>
          <a:p>
            <a:pPr marL="171450" indent="-171450" eaLnBrk="1" fontAlgn="auto" hangingPunct="1">
              <a:spcBef>
                <a:spcPts val="0"/>
              </a:spcBef>
              <a:spcAft>
                <a:spcPts val="0"/>
              </a:spcAft>
              <a:buFont typeface="Wingdings" pitchFamily="2" charset="2"/>
              <a:buChar char="ü"/>
              <a:defRPr/>
            </a:pPr>
            <a:r>
              <a:rPr lang="en-US" dirty="0" smtClean="0"/>
              <a:t>Expect to see team members take turns recording the group’s answers on the flipcharts, and in reporting back to the larger group.</a:t>
            </a:r>
          </a:p>
          <a:p>
            <a:pPr eaLnBrk="1" fontAlgn="auto" hangingPunct="1">
              <a:spcBef>
                <a:spcPts val="0"/>
              </a:spcBef>
              <a:spcAft>
                <a:spcPts val="0"/>
              </a:spcAft>
              <a:buFont typeface="Wingdings" pitchFamily="2" charset="2"/>
              <a:buNone/>
              <a:defRPr/>
            </a:pPr>
            <a:endParaRPr lang="en-US" dirty="0" smtClean="0"/>
          </a:p>
          <a:p>
            <a:pPr eaLnBrk="1" fontAlgn="auto" hangingPunct="1">
              <a:spcBef>
                <a:spcPts val="0"/>
              </a:spcBef>
              <a:spcAft>
                <a:spcPts val="0"/>
              </a:spcAft>
              <a:defRPr/>
            </a:pPr>
            <a:r>
              <a:rPr lang="en-US" dirty="0" smtClean="0"/>
              <a:t>Answer the following question: </a:t>
            </a:r>
            <a:r>
              <a:rPr lang="en-US" sz="1400" dirty="0" smtClean="0"/>
              <a:t>Whom do we communicate to on a project/</a:t>
            </a:r>
            <a:r>
              <a:rPr lang="en-US" dirty="0" smtClean="0"/>
              <a:t> who should receive project information on the project? </a:t>
            </a:r>
          </a:p>
          <a:p>
            <a:pPr eaLnBrk="1" fontAlgn="auto" hangingPunct="1">
              <a:spcBef>
                <a:spcPts val="0"/>
              </a:spcBef>
              <a:spcAft>
                <a:spcPts val="0"/>
              </a:spcAft>
              <a:defRPr/>
            </a:pPr>
            <a:r>
              <a:rPr lang="en-US" dirty="0" smtClean="0"/>
              <a:t>List the stakeholders names.</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b="1" dirty="0" smtClean="0"/>
              <a:t>Looking for up to nine.</a:t>
            </a: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84F8866-D94B-4768-BA63-2A9B0E1CE2BD}" type="slidenum">
              <a:rPr lang="en-US" smtClean="0"/>
              <a:pPr eaLnBrk="1" hangingPunct="1"/>
              <a:t>6</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61963" indent="-344488" eaLnBrk="1" hangingPunct="1"/>
            <a:r>
              <a:rPr lang="en-CA" smtClean="0"/>
              <a:t>Lastly, the approved change requests and approved corrective actions a direct outputs of the manage stakeholders process in project communication management.</a:t>
            </a:r>
          </a:p>
          <a:p>
            <a:pPr marL="461963" indent="-344488" eaLnBrk="1" hangingPunct="1"/>
            <a:endParaRPr lang="en-CA" smtClean="0"/>
          </a:p>
          <a:p>
            <a:pPr marL="461963" indent="-344488" eaLnBrk="1" hangingPunct="1"/>
            <a:r>
              <a:rPr lang="en-CA" smtClean="0"/>
              <a:t>Remember the changes and corrective actions are approved through the integrated change control process.</a:t>
            </a:r>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4AD2E1B-51A6-45EF-A158-1885CD06B5FF}" type="slidenum">
              <a:rPr lang="en-US" smtClean="0"/>
              <a:pPr eaLnBrk="1" hangingPunct="1"/>
              <a:t>38</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FA3A9549-E4DD-471B-BEFC-D412B482EDBA}" type="slidenum">
              <a:rPr lang="en-US" smtClean="0"/>
              <a:pPr>
                <a:defRPr/>
              </a:pPr>
              <a:t>39</a:t>
            </a:fld>
            <a:endParaRPr lang="en-US"/>
          </a:p>
        </p:txBody>
      </p:sp>
    </p:spTree>
    <p:extLst>
      <p:ext uri="{BB962C8B-B14F-4D97-AF65-F5344CB8AC3E}">
        <p14:creationId xmlns:p14="http://schemas.microsoft.com/office/powerpoint/2010/main" val="2410515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FA3A9549-E4DD-471B-BEFC-D412B482EDBA}" type="slidenum">
              <a:rPr lang="en-US" smtClean="0"/>
              <a:pPr>
                <a:defRPr/>
              </a:pPr>
              <a:t>40</a:t>
            </a:fld>
            <a:endParaRPr lang="en-US"/>
          </a:p>
        </p:txBody>
      </p:sp>
    </p:spTree>
    <p:extLst>
      <p:ext uri="{BB962C8B-B14F-4D97-AF65-F5344CB8AC3E}">
        <p14:creationId xmlns:p14="http://schemas.microsoft.com/office/powerpoint/2010/main" val="4184322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61963" indent="-344488" eaLnBrk="1" hangingPunct="1"/>
            <a:endParaRPr lang="en-CA" smtClean="0"/>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3BA33ED-CA46-4441-B310-014DEE4ABDB3}" type="slidenum">
              <a:rPr lang="en-US" smtClean="0"/>
              <a:pPr eaLnBrk="1" hangingPunct="1"/>
              <a:t>42</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CA" smtClean="0"/>
              <a:t>Here are some types of individuals that should receive the project information.</a:t>
            </a:r>
            <a:endParaRPr lang="en-US" smtClean="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D28BA34-1B2E-4C2B-B2C4-B53EF9321FF4}" type="slidenum">
              <a:rPr lang="en-US" smtClean="0"/>
              <a:pPr eaLnBrk="1" hangingPunct="1"/>
              <a:t>8</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CA" smtClean="0"/>
              <a:t>Each message is encoded by the sender and decoded by the receiver based on the receiver’s education, experience, language and culture.</a:t>
            </a:r>
            <a:endParaRPr 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03ED8C8-9A78-4B01-B4D7-854361503C7C}" type="slidenum">
              <a:rPr lang="en-US" smtClean="0"/>
              <a:pPr eaLnBrk="1" hangingPunct="1"/>
              <a:t>12</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CA" dirty="0" smtClean="0"/>
              <a:t>The sender needs to encode a message carefully, determine the type of communication method and confirm the message was understood.</a:t>
            </a:r>
          </a:p>
          <a:p>
            <a:pPr eaLnBrk="1" hangingPunct="1"/>
            <a:r>
              <a:rPr lang="en-CA" dirty="0" smtClean="0"/>
              <a:t>Nonverbal – 58% of communication is nonverbal</a:t>
            </a:r>
          </a:p>
          <a:p>
            <a:pPr eaLnBrk="1" hangingPunct="1"/>
            <a:endParaRPr lang="en-CA" dirty="0" smtClean="0"/>
          </a:p>
          <a:p>
            <a:pPr eaLnBrk="1" hangingPunct="1"/>
            <a:r>
              <a:rPr lang="en-CA" dirty="0" err="1" smtClean="0"/>
              <a:t>Paralingual</a:t>
            </a:r>
            <a:r>
              <a:rPr lang="en-CA" dirty="0" smtClean="0"/>
              <a:t> – is the pitch and tone of a voice that helps to convey a message – 35% “how words are said”</a:t>
            </a:r>
          </a:p>
          <a:p>
            <a:pPr eaLnBrk="1" hangingPunct="1"/>
            <a:endParaRPr lang="en-CA" dirty="0" smtClean="0"/>
          </a:p>
          <a:p>
            <a:pPr eaLnBrk="1" hangingPunct="1"/>
            <a:r>
              <a:rPr lang="en-CA" dirty="0" smtClean="0"/>
              <a:t>Content – 7% content of words</a:t>
            </a:r>
          </a:p>
          <a:p>
            <a:pPr eaLnBrk="1" hangingPunct="1"/>
            <a:endParaRPr lang="en-CA" dirty="0" smtClean="0"/>
          </a:p>
          <a:p>
            <a:pPr eaLnBrk="1" hangingPunct="1"/>
            <a:r>
              <a:rPr lang="en-CA" dirty="0" smtClean="0"/>
              <a:t>Feedback – Saying things like “do you understand what I explained?”</a:t>
            </a:r>
            <a:endParaRPr lang="en-US" dirty="0"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C177090-16A4-496C-8BE4-803F66C4E83F}" type="slidenum">
              <a:rPr lang="en-US" smtClean="0"/>
              <a:pPr eaLnBrk="1" hangingPunct="1"/>
              <a:t>14</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buFont typeface="Wingdings" pitchFamily="2" charset="2"/>
              <a:buNone/>
            </a:pPr>
            <a:r>
              <a:rPr lang="en-CA" smtClean="0"/>
              <a:t>The receiver needs to decode the message carefully and confirm the message is understood.  This includes watching the speaker to pick up on physical gestures, facial expressions and so forth.  The receiver needs to confirm and repeat the information received from the sender is understood.</a:t>
            </a:r>
          </a:p>
          <a:p>
            <a:pPr eaLnBrk="1" hangingPunct="1">
              <a:lnSpc>
                <a:spcPct val="150000"/>
              </a:lnSpc>
              <a:buFont typeface="Wingdings" pitchFamily="2" charset="2"/>
              <a:buNone/>
            </a:pPr>
            <a:endParaRPr lang="en-CA" smtClean="0"/>
          </a:p>
          <a:p>
            <a:pPr eaLnBrk="1" hangingPunct="1">
              <a:lnSpc>
                <a:spcPct val="150000"/>
              </a:lnSpc>
              <a:buFont typeface="Wingdings" pitchFamily="2" charset="2"/>
              <a:buNone/>
            </a:pPr>
            <a:r>
              <a:rPr lang="en-CA" smtClean="0"/>
              <a:t>Listen to the Sender – do not fall into the trap where you are beginning to formulate your response in your mind, mean while the sender is still communicating.</a:t>
            </a:r>
          </a:p>
          <a:p>
            <a:pPr eaLnBrk="1" hangingPunct="1">
              <a:lnSpc>
                <a:spcPct val="150000"/>
              </a:lnSpc>
              <a:buFont typeface="Wingdings" pitchFamily="2" charset="2"/>
              <a:buNone/>
            </a:pPr>
            <a:endParaRPr lang="en-CA" smtClean="0"/>
          </a:p>
          <a:p>
            <a:pPr eaLnBrk="1" hangingPunct="1">
              <a:lnSpc>
                <a:spcPct val="150000"/>
              </a:lnSpc>
              <a:buFont typeface="Wingdings" pitchFamily="2" charset="2"/>
              <a:buChar char="ü"/>
            </a:pPr>
            <a:r>
              <a:rPr lang="en-CA" smtClean="0"/>
              <a:t>Feedback</a:t>
            </a:r>
          </a:p>
          <a:p>
            <a:pPr eaLnBrk="1" hangingPunct="1">
              <a:lnSpc>
                <a:spcPct val="150000"/>
              </a:lnSpc>
              <a:buFont typeface="Wingdings" pitchFamily="2" charset="2"/>
              <a:buChar char="ü"/>
            </a:pPr>
            <a:r>
              <a:rPr lang="en-CA" smtClean="0"/>
              <a:t> Active Listening – the receiver confirms he/she is listening, confirms agreement or asks for clarification.</a:t>
            </a:r>
          </a:p>
          <a:p>
            <a:pPr eaLnBrk="1" hangingPunct="1">
              <a:lnSpc>
                <a:spcPct val="150000"/>
              </a:lnSpc>
              <a:buFont typeface="Wingdings" pitchFamily="2" charset="2"/>
              <a:buChar char="ü"/>
            </a:pPr>
            <a:r>
              <a:rPr lang="en-CA" smtClean="0"/>
              <a:t> Paralingual</a:t>
            </a:r>
          </a:p>
          <a:p>
            <a:pPr eaLnBrk="1" hangingPunct="1">
              <a:lnSpc>
                <a:spcPct val="150000"/>
              </a:lnSpc>
              <a:buFont typeface="Wingdings" pitchFamily="2" charset="2"/>
              <a:buNone/>
            </a:pPr>
            <a:endParaRPr lang="en-US" smtClean="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25ED95E-347C-42BD-87C3-195964F243AA}" type="slidenum">
              <a:rPr lang="en-US" smtClean="0"/>
              <a:pPr eaLnBrk="1" hangingPunct="1"/>
              <a:t>15</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marL="514350" indent="-514350" eaLnBrk="1" hangingPunct="1">
              <a:lnSpc>
                <a:spcPct val="150000"/>
              </a:lnSpc>
              <a:buFont typeface="+mj-lt"/>
              <a:buNone/>
              <a:defRPr/>
            </a:pPr>
            <a:r>
              <a:rPr lang="en-CA" dirty="0" smtClean="0"/>
              <a:t>In order to have clear, concise communications, the PM must handle communications in a structured manner by selecting the form of communication that is best for the situation.</a:t>
            </a:r>
          </a:p>
          <a:p>
            <a:pPr marL="514350" indent="-514350" eaLnBrk="1" hangingPunct="1">
              <a:lnSpc>
                <a:spcPct val="150000"/>
              </a:lnSpc>
              <a:buFont typeface="+mj-lt"/>
              <a:buNone/>
              <a:defRPr/>
            </a:pPr>
            <a:endParaRPr lang="en-CA" dirty="0" smtClean="0"/>
          </a:p>
          <a:p>
            <a:pPr marL="514350" indent="-514350" eaLnBrk="1" hangingPunct="1">
              <a:lnSpc>
                <a:spcPct val="150000"/>
              </a:lnSpc>
              <a:buFont typeface="+mj-lt"/>
              <a:buNone/>
              <a:defRPr/>
            </a:pPr>
            <a:r>
              <a:rPr lang="en-CA" dirty="0" smtClean="0"/>
              <a:t>For example:</a:t>
            </a:r>
          </a:p>
          <a:p>
            <a:pPr marL="514350" indent="-514350" eaLnBrk="1" hangingPunct="1">
              <a:lnSpc>
                <a:spcPct val="150000"/>
              </a:lnSpc>
              <a:buFont typeface="+mj-lt"/>
              <a:buAutoNum type="arabicPeriod"/>
              <a:defRPr/>
            </a:pPr>
            <a:r>
              <a:rPr lang="en-CA" dirty="0" smtClean="0"/>
              <a:t>Formal written – complex problems, project management plans, project charter, communicating over long distances</a:t>
            </a:r>
            <a:endParaRPr lang="en-US" dirty="0" smtClean="0"/>
          </a:p>
          <a:p>
            <a:pPr marL="514350" indent="-514350" eaLnBrk="1" hangingPunct="1">
              <a:lnSpc>
                <a:spcPct val="150000"/>
              </a:lnSpc>
              <a:buFont typeface="+mj-lt"/>
              <a:buAutoNum type="arabicPeriod"/>
              <a:defRPr/>
            </a:pPr>
            <a:r>
              <a:rPr lang="en-CA" dirty="0" smtClean="0"/>
              <a:t>Formal verbal- presentations, speeches</a:t>
            </a:r>
          </a:p>
          <a:p>
            <a:pPr marL="514350" indent="-514350" eaLnBrk="1" hangingPunct="1">
              <a:lnSpc>
                <a:spcPct val="150000"/>
              </a:lnSpc>
              <a:buFont typeface="+mj-lt"/>
              <a:buAutoNum type="arabicPeriod"/>
              <a:defRPr/>
            </a:pPr>
            <a:r>
              <a:rPr lang="en-CA" dirty="0" smtClean="0"/>
              <a:t>Informal written – Memos, emails, notes</a:t>
            </a:r>
          </a:p>
          <a:p>
            <a:pPr marL="514350" indent="-514350" eaLnBrk="1" hangingPunct="1">
              <a:lnSpc>
                <a:spcPct val="150000"/>
              </a:lnSpc>
              <a:buFont typeface="+mj-lt"/>
              <a:buAutoNum type="arabicPeriod"/>
              <a:defRPr/>
            </a:pPr>
            <a:r>
              <a:rPr lang="en-CA" dirty="0" smtClean="0"/>
              <a:t>Informal verbal – meetings and conversations</a:t>
            </a:r>
          </a:p>
          <a:p>
            <a:pPr eaLnBrk="1" hangingPunct="1">
              <a:defRPr/>
            </a:pPr>
            <a:endParaRPr lang="en-US" dirty="0"/>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1045AD6-8E65-4D1F-AA5A-482892D7076F}" type="slidenum">
              <a:rPr lang="en-US" smtClean="0"/>
              <a:pPr eaLnBrk="1" hangingPunct="1"/>
              <a:t>16</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Ask the question to the class and look for the response “communication blockers”</a:t>
            </a:r>
          </a:p>
          <a:p>
            <a:pPr eaLnBrk="1" hangingPunct="1"/>
            <a:endParaRPr lang="en-US" smtClean="0"/>
          </a:p>
          <a:p>
            <a:pPr eaLnBrk="1" hangingPunct="1"/>
            <a:r>
              <a:rPr lang="en-US" smtClean="0"/>
              <a:t>Then ask the class to provide examples of communication blockers.</a:t>
            </a: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DCB0FAB-D2AB-41F4-9DBB-35095DC9436E}" type="slidenum">
              <a:rPr lang="en-US" smtClean="0"/>
              <a:pPr eaLnBrk="1" hangingPunct="1"/>
              <a:t>17</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467BCFB-088D-40E9-9645-17D237668A00}" type="slidenum">
              <a:rPr lang="en-US" smtClean="0"/>
              <a:pPr eaLnBrk="1" hangingPunct="1"/>
              <a:t>18</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A3C2BE-F1C8-43AB-A5B9-4393A3A4284F}" type="slidenum">
              <a:rPr lang="en-US"/>
              <a:pPr>
                <a:defRPr/>
              </a:pPr>
              <a:t>‹#›</a:t>
            </a:fld>
            <a:endParaRPr lang="en-US"/>
          </a:p>
        </p:txBody>
      </p:sp>
    </p:spTree>
    <p:extLst>
      <p:ext uri="{BB962C8B-B14F-4D97-AF65-F5344CB8AC3E}">
        <p14:creationId xmlns:p14="http://schemas.microsoft.com/office/powerpoint/2010/main" val="1480141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6386398-64C5-4E2D-88EB-B697340647C2}" type="slidenum">
              <a:rPr lang="en-US"/>
              <a:pPr>
                <a:defRPr/>
              </a:pPr>
              <a:t>‹#›</a:t>
            </a:fld>
            <a:endParaRPr lang="en-US"/>
          </a:p>
        </p:txBody>
      </p:sp>
    </p:spTree>
    <p:extLst>
      <p:ext uri="{BB962C8B-B14F-4D97-AF65-F5344CB8AC3E}">
        <p14:creationId xmlns:p14="http://schemas.microsoft.com/office/powerpoint/2010/main" val="2518844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1B061FE-F64B-40A6-BCBA-893563285186}" type="slidenum">
              <a:rPr lang="en-US"/>
              <a:pPr>
                <a:defRPr/>
              </a:pPr>
              <a:t>‹#›</a:t>
            </a:fld>
            <a:endParaRPr lang="en-US"/>
          </a:p>
        </p:txBody>
      </p:sp>
    </p:spTree>
    <p:extLst>
      <p:ext uri="{BB962C8B-B14F-4D97-AF65-F5344CB8AC3E}">
        <p14:creationId xmlns:p14="http://schemas.microsoft.com/office/powerpoint/2010/main" val="187471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9525A22-4E03-460E-ACAB-5B6ABB3BD382}" type="slidenum">
              <a:rPr lang="en-US"/>
              <a:pPr>
                <a:defRPr/>
              </a:pPr>
              <a:t>‹#›</a:t>
            </a:fld>
            <a:endParaRPr lang="en-US"/>
          </a:p>
        </p:txBody>
      </p:sp>
    </p:spTree>
    <p:extLst>
      <p:ext uri="{BB962C8B-B14F-4D97-AF65-F5344CB8AC3E}">
        <p14:creationId xmlns:p14="http://schemas.microsoft.com/office/powerpoint/2010/main" val="315741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99B2A9B-8487-4751-811D-6BC646CE9CBD}" type="slidenum">
              <a:rPr lang="en-US"/>
              <a:pPr>
                <a:defRPr/>
              </a:pPr>
              <a:t>‹#›</a:t>
            </a:fld>
            <a:endParaRPr lang="en-US"/>
          </a:p>
        </p:txBody>
      </p:sp>
    </p:spTree>
    <p:extLst>
      <p:ext uri="{BB962C8B-B14F-4D97-AF65-F5344CB8AC3E}">
        <p14:creationId xmlns:p14="http://schemas.microsoft.com/office/powerpoint/2010/main" val="5361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B7A5354-1491-483F-BE5D-0E5C3B80008E}" type="slidenum">
              <a:rPr lang="en-US"/>
              <a:pPr>
                <a:defRPr/>
              </a:pPr>
              <a:t>‹#›</a:t>
            </a:fld>
            <a:endParaRPr lang="en-US"/>
          </a:p>
        </p:txBody>
      </p:sp>
    </p:spTree>
    <p:extLst>
      <p:ext uri="{BB962C8B-B14F-4D97-AF65-F5344CB8AC3E}">
        <p14:creationId xmlns:p14="http://schemas.microsoft.com/office/powerpoint/2010/main" val="335741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A118812-E587-4938-9707-D4539A35D438}" type="slidenum">
              <a:rPr lang="en-US"/>
              <a:pPr>
                <a:defRPr/>
              </a:pPr>
              <a:t>‹#›</a:t>
            </a:fld>
            <a:endParaRPr lang="en-US"/>
          </a:p>
        </p:txBody>
      </p:sp>
    </p:spTree>
    <p:extLst>
      <p:ext uri="{BB962C8B-B14F-4D97-AF65-F5344CB8AC3E}">
        <p14:creationId xmlns:p14="http://schemas.microsoft.com/office/powerpoint/2010/main" val="3913611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C355484-56CE-4FFD-BB6D-FF8AFD74C5B9}" type="slidenum">
              <a:rPr lang="en-US"/>
              <a:pPr>
                <a:defRPr/>
              </a:pPr>
              <a:t>‹#›</a:t>
            </a:fld>
            <a:endParaRPr lang="en-US"/>
          </a:p>
        </p:txBody>
      </p:sp>
    </p:spTree>
    <p:extLst>
      <p:ext uri="{BB962C8B-B14F-4D97-AF65-F5344CB8AC3E}">
        <p14:creationId xmlns:p14="http://schemas.microsoft.com/office/powerpoint/2010/main" val="2593103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FFBAB9F-988B-4545-B225-E3F779932210}" type="slidenum">
              <a:rPr lang="en-US"/>
              <a:pPr>
                <a:defRPr/>
              </a:pPr>
              <a:t>‹#›</a:t>
            </a:fld>
            <a:endParaRPr lang="en-US"/>
          </a:p>
        </p:txBody>
      </p:sp>
    </p:spTree>
    <p:extLst>
      <p:ext uri="{BB962C8B-B14F-4D97-AF65-F5344CB8AC3E}">
        <p14:creationId xmlns:p14="http://schemas.microsoft.com/office/powerpoint/2010/main" val="181639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9AD343C-AC47-4B43-894A-554C40D70DF4}" type="slidenum">
              <a:rPr lang="en-US"/>
              <a:pPr>
                <a:defRPr/>
              </a:pPr>
              <a:t>‹#›</a:t>
            </a:fld>
            <a:endParaRPr lang="en-US"/>
          </a:p>
        </p:txBody>
      </p:sp>
    </p:spTree>
    <p:extLst>
      <p:ext uri="{BB962C8B-B14F-4D97-AF65-F5344CB8AC3E}">
        <p14:creationId xmlns:p14="http://schemas.microsoft.com/office/powerpoint/2010/main" val="1214521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C789BB5-32DD-4C99-9E1F-DC92FA7BA3AA}" type="slidenum">
              <a:rPr lang="en-US"/>
              <a:pPr>
                <a:defRPr/>
              </a:pPr>
              <a:t>‹#›</a:t>
            </a:fld>
            <a:endParaRPr lang="en-US"/>
          </a:p>
        </p:txBody>
      </p:sp>
    </p:spTree>
    <p:extLst>
      <p:ext uri="{BB962C8B-B14F-4D97-AF65-F5344CB8AC3E}">
        <p14:creationId xmlns:p14="http://schemas.microsoft.com/office/powerpoint/2010/main" val="4224152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vl1pPr>
          </a:lstStyle>
          <a:p>
            <a:pPr>
              <a:defRPr/>
            </a:pPr>
            <a:fld id="{7C765667-47C7-491B-85BA-C93782309A2A}"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600" y="533400"/>
            <a:ext cx="8763000" cy="874713"/>
          </a:xfrm>
        </p:spPr>
        <p:txBody>
          <a:bodyPr/>
          <a:lstStyle/>
          <a:p>
            <a:pPr algn="l" eaLnBrk="1" hangingPunct="1"/>
            <a:r>
              <a:rPr lang="en-US" sz="2800" smtClean="0">
                <a:solidFill>
                  <a:srgbClr val="292929"/>
                </a:solidFill>
              </a:rPr>
              <a:t>PROJECT COMMUNICATION MANAGEMEMT</a:t>
            </a:r>
          </a:p>
        </p:txBody>
      </p:sp>
      <p:sp>
        <p:nvSpPr>
          <p:cNvPr id="2051" name="Rectangle 3"/>
          <p:cNvSpPr>
            <a:spLocks noGrp="1" noChangeArrowheads="1"/>
          </p:cNvSpPr>
          <p:nvPr>
            <p:ph type="subTitle" idx="1"/>
          </p:nvPr>
        </p:nvSpPr>
        <p:spPr>
          <a:xfrm>
            <a:off x="228600" y="1143000"/>
            <a:ext cx="8686800" cy="685800"/>
          </a:xfrm>
        </p:spPr>
        <p:txBody>
          <a:bodyPr/>
          <a:lstStyle/>
          <a:p>
            <a:pPr algn="l" eaLnBrk="1" fontAlgn="auto" hangingPunct="1">
              <a:spcAft>
                <a:spcPts val="0"/>
              </a:spcAft>
              <a:buClr>
                <a:srgbClr val="94C600"/>
              </a:buClr>
              <a:buSzPct val="76000"/>
              <a:defRPr/>
            </a:pPr>
            <a:r>
              <a:rPr lang="en-US" sz="1800" kern="1200" dirty="0" smtClean="0">
                <a:solidFill>
                  <a:srgbClr val="000000"/>
                </a:solidFill>
                <a:latin typeface="Century Gothic"/>
              </a:rPr>
              <a:t>BAI3020</a:t>
            </a:r>
            <a:endParaRPr lang="en-US" sz="1800" kern="1200" dirty="0">
              <a:solidFill>
                <a:srgbClr val="000000"/>
              </a:solidFill>
              <a:latin typeface="Century Gothic"/>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85800"/>
          </a:xfrm>
        </p:spPr>
        <p:txBody>
          <a:bodyPr>
            <a:noAutofit/>
          </a:bodyPr>
          <a:lstStyle/>
          <a:p>
            <a:pPr eaLnBrk="1" hangingPunct="1">
              <a:defRPr/>
            </a:pPr>
            <a:r>
              <a:rPr lang="en-US" sz="3200" dirty="0" smtClean="0"/>
              <a:t>Stakeholder Management Strategy</a:t>
            </a:r>
            <a:endParaRPr lang="en-US" sz="3200" dirty="0"/>
          </a:p>
        </p:txBody>
      </p:sp>
      <p:sp>
        <p:nvSpPr>
          <p:cNvPr id="5" name="Slide Number Placeholder 4"/>
          <p:cNvSpPr>
            <a:spLocks noGrp="1"/>
          </p:cNvSpPr>
          <p:nvPr>
            <p:ph type="sldNum" sz="quarter" idx="10"/>
          </p:nvPr>
        </p:nvSpPr>
        <p:spPr/>
        <p:txBody>
          <a:bodyPr/>
          <a:lstStyle/>
          <a:p>
            <a:pPr>
              <a:defRPr/>
            </a:pPr>
            <a:fld id="{21A6E99C-6013-478D-9078-A9868775A6A5}" type="slidenum">
              <a:rPr lang="en-US"/>
              <a:pPr>
                <a:defRPr/>
              </a:pPr>
              <a:t>10</a:t>
            </a:fld>
            <a:endParaRPr lang="en-US" dirty="0"/>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l="27499" t="14999" r="22501" b="8000"/>
          <a:stretch>
            <a:fillRect/>
          </a:stretch>
        </p:blipFill>
        <p:spPr bwMode="auto">
          <a:xfrm>
            <a:off x="2209800" y="990600"/>
            <a:ext cx="5304021"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3612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0"/>
            <a:ext cx="9144000" cy="1143000"/>
          </a:xfrm>
        </p:spPr>
        <p:txBody>
          <a:bodyPr>
            <a:normAutofit fontScale="90000"/>
          </a:bodyPr>
          <a:lstStyle/>
          <a:p>
            <a:pPr eaLnBrk="1" hangingPunct="1">
              <a:defRPr/>
            </a:pPr>
            <a:r>
              <a:rPr lang="en-US" sz="3600" dirty="0" smtClean="0"/>
              <a:t>Stakeholder Analysis for Project </a:t>
            </a:r>
            <a:br>
              <a:rPr lang="en-US" sz="3600" dirty="0" smtClean="0"/>
            </a:br>
            <a:r>
              <a:rPr lang="en-US" sz="3600" dirty="0" smtClean="0"/>
              <a:t>Communications</a:t>
            </a:r>
          </a:p>
        </p:txBody>
      </p:sp>
      <p:sp>
        <p:nvSpPr>
          <p:cNvPr id="7" name="Slide Number Placeholder 6"/>
          <p:cNvSpPr>
            <a:spLocks noGrp="1"/>
          </p:cNvSpPr>
          <p:nvPr>
            <p:ph type="sldNum" sz="quarter" idx="10"/>
          </p:nvPr>
        </p:nvSpPr>
        <p:spPr/>
        <p:txBody>
          <a:bodyPr/>
          <a:lstStyle/>
          <a:p>
            <a:pPr>
              <a:defRPr/>
            </a:pPr>
            <a:fld id="{697B11E1-705C-4873-B606-D383A43AD4A2}" type="slidenum">
              <a:rPr lang="en-US"/>
              <a:pPr>
                <a:defRPr/>
              </a:pPr>
              <a:t>11</a:t>
            </a:fld>
            <a:endParaRPr lang="en-US" dirty="0"/>
          </a:p>
        </p:txBody>
      </p:sp>
      <p:pic>
        <p:nvPicPr>
          <p:cNvPr id="20484" name="Picture 7"/>
          <p:cNvPicPr>
            <a:picLocks noChangeAspect="1" noChangeArrowheads="1"/>
          </p:cNvPicPr>
          <p:nvPr/>
        </p:nvPicPr>
        <p:blipFill>
          <a:blip r:embed="rId2">
            <a:extLst>
              <a:ext uri="{28A0092B-C50C-407E-A947-70E740481C1C}">
                <a14:useLocalDpi xmlns:a14="http://schemas.microsoft.com/office/drawing/2010/main" val="0"/>
              </a:ext>
            </a:extLst>
          </a:blip>
          <a:srcRect l="23125" t="28999" r="26875" b="13000"/>
          <a:stretch>
            <a:fillRect/>
          </a:stretch>
        </p:blipFill>
        <p:spPr bwMode="auto">
          <a:xfrm>
            <a:off x="914400" y="1143000"/>
            <a:ext cx="71469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80176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8195" name="Rectangle 5"/>
          <p:cNvSpPr>
            <a:spLocks noGrp="1" noChangeArrowheads="1"/>
          </p:cNvSpPr>
          <p:nvPr>
            <p:ph type="body" idx="1"/>
          </p:nvPr>
        </p:nvSpPr>
        <p:spPr>
          <a:xfrm>
            <a:off x="685800" y="914400"/>
            <a:ext cx="8077200" cy="5715000"/>
          </a:xfrm>
        </p:spPr>
        <p:txBody>
          <a:bodyPr/>
          <a:lstStyle/>
          <a:p>
            <a:pPr marL="0" indent="0" eaLnBrk="1" hangingPunct="1">
              <a:lnSpc>
                <a:spcPct val="150000"/>
              </a:lnSpc>
              <a:buFontTx/>
              <a:buNone/>
            </a:pPr>
            <a:r>
              <a:rPr lang="en-CA" smtClean="0"/>
              <a:t>COMMUNICATION MODEL</a:t>
            </a:r>
            <a:endParaRPr lang="en-US" smtClean="0"/>
          </a:p>
        </p:txBody>
      </p:sp>
      <p:graphicFrame>
        <p:nvGraphicFramePr>
          <p:cNvPr id="5" name="Diagram 4"/>
          <p:cNvGraphicFramePr/>
          <p:nvPr/>
        </p:nvGraphicFramePr>
        <p:xfrm>
          <a:off x="1447800" y="1676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p:cNvCxnSpPr/>
          <p:nvPr/>
        </p:nvCxnSpPr>
        <p:spPr>
          <a:xfrm>
            <a:off x="2971800" y="3657600"/>
            <a:ext cx="990600" cy="15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105400" y="3733800"/>
            <a:ext cx="762000" cy="15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a:off x="2895600" y="3962400"/>
            <a:ext cx="1066800" cy="15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a:off x="4953000" y="4038600"/>
            <a:ext cx="990600" cy="15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381000" y="1676400"/>
            <a:ext cx="8458200" cy="4495800"/>
          </a:xfrm>
        </p:spPr>
        <p:txBody>
          <a:bodyPr>
            <a:normAutofit fontScale="70000" lnSpcReduction="20000"/>
          </a:bodyPr>
          <a:lstStyle/>
          <a:p>
            <a:pPr eaLnBrk="1" hangingPunct="1">
              <a:lnSpc>
                <a:spcPct val="90000"/>
              </a:lnSpc>
              <a:buClr>
                <a:srgbClr val="666699"/>
              </a:buClr>
              <a:buFont typeface="Wingdings" pitchFamily="2" charset="2"/>
              <a:buChar char="§"/>
            </a:pPr>
            <a:r>
              <a:rPr lang="en-US" dirty="0" smtClean="0"/>
              <a:t>Research says that in a face-to-face interaction:</a:t>
            </a:r>
          </a:p>
          <a:p>
            <a:pPr eaLnBrk="1" hangingPunct="1">
              <a:lnSpc>
                <a:spcPct val="90000"/>
              </a:lnSpc>
              <a:buClr>
                <a:srgbClr val="666699"/>
              </a:buClr>
              <a:buFont typeface="Wingdings" pitchFamily="2" charset="2"/>
              <a:buChar char="§"/>
            </a:pPr>
            <a:endParaRPr lang="en-US" dirty="0" smtClean="0"/>
          </a:p>
          <a:p>
            <a:pPr lvl="1" eaLnBrk="1" hangingPunct="1">
              <a:lnSpc>
                <a:spcPct val="90000"/>
              </a:lnSpc>
              <a:buClr>
                <a:srgbClr val="666699"/>
              </a:buClr>
              <a:buFont typeface="Wingdings" pitchFamily="2" charset="2"/>
              <a:buChar char="§"/>
            </a:pPr>
            <a:r>
              <a:rPr lang="en-US" dirty="0" smtClean="0"/>
              <a:t>58 percent of communication is through </a:t>
            </a:r>
            <a:r>
              <a:rPr lang="en-US" b="1" dirty="0" smtClean="0">
                <a:solidFill>
                  <a:srgbClr val="FF0000"/>
                </a:solidFill>
              </a:rPr>
              <a:t>body language</a:t>
            </a:r>
          </a:p>
          <a:p>
            <a:pPr lvl="1" eaLnBrk="1" hangingPunct="1">
              <a:lnSpc>
                <a:spcPct val="90000"/>
              </a:lnSpc>
              <a:buClr>
                <a:srgbClr val="666699"/>
              </a:buClr>
              <a:buFont typeface="Wingdings" pitchFamily="2" charset="2"/>
              <a:buChar char="§"/>
            </a:pPr>
            <a:endParaRPr lang="en-US" b="1" dirty="0" smtClean="0">
              <a:solidFill>
                <a:srgbClr val="FF0000"/>
              </a:solidFill>
            </a:endParaRPr>
          </a:p>
          <a:p>
            <a:pPr lvl="1" eaLnBrk="1" hangingPunct="1">
              <a:lnSpc>
                <a:spcPct val="90000"/>
              </a:lnSpc>
              <a:buClr>
                <a:srgbClr val="666699"/>
              </a:buClr>
              <a:buFont typeface="Wingdings" pitchFamily="2" charset="2"/>
              <a:buChar char="§"/>
            </a:pPr>
            <a:r>
              <a:rPr lang="en-US" dirty="0" smtClean="0"/>
              <a:t>35 percent of communication is through </a:t>
            </a:r>
            <a:r>
              <a:rPr lang="en-US" b="1" dirty="0" smtClean="0">
                <a:solidFill>
                  <a:srgbClr val="FF0000"/>
                </a:solidFill>
              </a:rPr>
              <a:t>how the words are said</a:t>
            </a:r>
          </a:p>
          <a:p>
            <a:pPr lvl="1" eaLnBrk="1" hangingPunct="1">
              <a:lnSpc>
                <a:spcPct val="90000"/>
              </a:lnSpc>
              <a:buClr>
                <a:srgbClr val="666699"/>
              </a:buClr>
              <a:buFont typeface="Wingdings" pitchFamily="2" charset="2"/>
              <a:buChar char="§"/>
            </a:pPr>
            <a:endParaRPr lang="en-US" b="1" dirty="0" smtClean="0">
              <a:solidFill>
                <a:srgbClr val="FF0000"/>
              </a:solidFill>
            </a:endParaRPr>
          </a:p>
          <a:p>
            <a:pPr lvl="1" eaLnBrk="1" hangingPunct="1">
              <a:lnSpc>
                <a:spcPct val="90000"/>
              </a:lnSpc>
              <a:buClr>
                <a:srgbClr val="666699"/>
              </a:buClr>
              <a:buFont typeface="Wingdings" pitchFamily="2" charset="2"/>
              <a:buChar char="§"/>
            </a:pPr>
            <a:r>
              <a:rPr lang="en-US" dirty="0" smtClean="0"/>
              <a:t>7 percent of communication is through the </a:t>
            </a:r>
            <a:r>
              <a:rPr lang="en-US" b="1" dirty="0" smtClean="0">
                <a:solidFill>
                  <a:srgbClr val="FF0000"/>
                </a:solidFill>
              </a:rPr>
              <a:t>content or words </a:t>
            </a:r>
            <a:r>
              <a:rPr lang="en-US" dirty="0" smtClean="0"/>
              <a:t>that are spoken</a:t>
            </a:r>
          </a:p>
          <a:p>
            <a:pPr lvl="1" eaLnBrk="1" hangingPunct="1">
              <a:lnSpc>
                <a:spcPct val="90000"/>
              </a:lnSpc>
              <a:buClr>
                <a:srgbClr val="666699"/>
              </a:buClr>
              <a:buFont typeface="Wingdings" pitchFamily="2" charset="2"/>
              <a:buChar char="§"/>
            </a:pPr>
            <a:endParaRPr lang="en-US" dirty="0" smtClean="0"/>
          </a:p>
          <a:p>
            <a:pPr eaLnBrk="1" hangingPunct="1">
              <a:lnSpc>
                <a:spcPct val="90000"/>
              </a:lnSpc>
              <a:buClr>
                <a:srgbClr val="666699"/>
              </a:buClr>
              <a:buFont typeface="Wingdings" pitchFamily="2" charset="2"/>
              <a:buChar char="§"/>
            </a:pPr>
            <a:r>
              <a:rPr lang="en-US" dirty="0" smtClean="0"/>
              <a:t>Pay attention to more than just the actual words someone is saying</a:t>
            </a:r>
          </a:p>
          <a:p>
            <a:pPr eaLnBrk="1" hangingPunct="1">
              <a:lnSpc>
                <a:spcPct val="90000"/>
              </a:lnSpc>
              <a:buClr>
                <a:srgbClr val="666699"/>
              </a:buClr>
              <a:buFont typeface="Wingdings" pitchFamily="2" charset="2"/>
              <a:buChar char="§"/>
            </a:pPr>
            <a:endParaRPr lang="en-US" dirty="0" smtClean="0"/>
          </a:p>
          <a:p>
            <a:pPr eaLnBrk="1" hangingPunct="1">
              <a:lnSpc>
                <a:spcPct val="90000"/>
              </a:lnSpc>
              <a:buClr>
                <a:srgbClr val="666699"/>
              </a:buClr>
              <a:buFont typeface="Wingdings" pitchFamily="2" charset="2"/>
              <a:buChar char="§"/>
            </a:pPr>
            <a:r>
              <a:rPr lang="en-US" dirty="0" smtClean="0"/>
              <a:t>A person’s tone of voice and body language say a lot about how he or she really feels</a:t>
            </a:r>
          </a:p>
        </p:txBody>
      </p:sp>
      <p:sp>
        <p:nvSpPr>
          <p:cNvPr id="21506" name="Rectangle 2"/>
          <p:cNvSpPr>
            <a:spLocks noGrp="1" noChangeArrowheads="1"/>
          </p:cNvSpPr>
          <p:nvPr>
            <p:ph type="title"/>
          </p:nvPr>
        </p:nvSpPr>
        <p:spPr/>
        <p:txBody>
          <a:bodyPr>
            <a:normAutofit fontScale="90000"/>
          </a:bodyPr>
          <a:lstStyle/>
          <a:p>
            <a:pPr eaLnBrk="1" hangingPunct="1">
              <a:defRPr/>
            </a:pPr>
            <a:r>
              <a:rPr lang="en-US" dirty="0" smtClean="0"/>
              <a:t>Importance of Face-to-Face Communication</a:t>
            </a:r>
          </a:p>
        </p:txBody>
      </p:sp>
      <p:sp>
        <p:nvSpPr>
          <p:cNvPr id="6" name="Slide Number Placeholder 5"/>
          <p:cNvSpPr>
            <a:spLocks noGrp="1"/>
          </p:cNvSpPr>
          <p:nvPr>
            <p:ph type="sldNum" sz="quarter" idx="10"/>
          </p:nvPr>
        </p:nvSpPr>
        <p:spPr/>
        <p:txBody>
          <a:bodyPr/>
          <a:lstStyle/>
          <a:p>
            <a:pPr>
              <a:defRPr/>
            </a:pPr>
            <a:fld id="{86402EDB-D159-49A3-BC96-7B02F84A1CFE}" type="slidenum">
              <a:rPr lang="en-US"/>
              <a:pPr>
                <a:defRPr/>
              </a:pPr>
              <a:t>13</a:t>
            </a:fld>
            <a:endParaRPr lang="en-US" dirty="0"/>
          </a:p>
        </p:txBody>
      </p:sp>
    </p:spTree>
    <p:extLst>
      <p:ext uri="{BB962C8B-B14F-4D97-AF65-F5344CB8AC3E}">
        <p14:creationId xmlns:p14="http://schemas.microsoft.com/office/powerpoint/2010/main" val="2337588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9219" name="Rectangle 5"/>
          <p:cNvSpPr>
            <a:spLocks noGrp="1" noChangeArrowheads="1"/>
          </p:cNvSpPr>
          <p:nvPr>
            <p:ph type="body" idx="1"/>
          </p:nvPr>
        </p:nvSpPr>
        <p:spPr>
          <a:xfrm>
            <a:off x="685800" y="914400"/>
            <a:ext cx="8077200" cy="5715000"/>
          </a:xfrm>
        </p:spPr>
        <p:txBody>
          <a:bodyPr/>
          <a:lstStyle/>
          <a:p>
            <a:pPr marL="0" indent="0" eaLnBrk="1" hangingPunct="1">
              <a:lnSpc>
                <a:spcPct val="150000"/>
              </a:lnSpc>
              <a:buFontTx/>
              <a:buNone/>
            </a:pPr>
            <a:r>
              <a:rPr lang="en-CA" dirty="0" smtClean="0"/>
              <a:t>EFFECTIVE COMMUNICATION:</a:t>
            </a:r>
          </a:p>
          <a:p>
            <a:pPr marL="0" indent="0" eaLnBrk="1" hangingPunct="1">
              <a:lnSpc>
                <a:spcPct val="150000"/>
              </a:lnSpc>
              <a:buFont typeface="Wingdings" pitchFamily="2" charset="2"/>
              <a:buChar char="ü"/>
            </a:pPr>
            <a:r>
              <a:rPr lang="en-CA" dirty="0" smtClean="0"/>
              <a:t> Nonverbal</a:t>
            </a:r>
          </a:p>
          <a:p>
            <a:pPr marL="0" indent="0" eaLnBrk="1" hangingPunct="1">
              <a:lnSpc>
                <a:spcPct val="150000"/>
              </a:lnSpc>
              <a:buFont typeface="Wingdings" pitchFamily="2" charset="2"/>
              <a:buChar char="ü"/>
            </a:pPr>
            <a:r>
              <a:rPr lang="en-CA" dirty="0" smtClean="0"/>
              <a:t> </a:t>
            </a:r>
            <a:r>
              <a:rPr lang="en-CA" dirty="0" err="1" smtClean="0"/>
              <a:t>Paralingual</a:t>
            </a:r>
            <a:endParaRPr lang="en-CA" dirty="0" smtClean="0"/>
          </a:p>
          <a:p>
            <a:pPr marL="400050" lvl="1" indent="0" eaLnBrk="1" hangingPunct="1">
              <a:lnSpc>
                <a:spcPct val="150000"/>
              </a:lnSpc>
              <a:buFont typeface="Wingdings" pitchFamily="2" charset="2"/>
              <a:buChar char="ü"/>
            </a:pPr>
            <a:r>
              <a:rPr lang="en-CA" sz="1400" dirty="0"/>
              <a:t>is the pitch and tone of a voice that helps </a:t>
            </a:r>
            <a:r>
              <a:rPr lang="en-CA" sz="1400" dirty="0" smtClean="0"/>
              <a:t>to</a:t>
            </a:r>
          </a:p>
          <a:p>
            <a:pPr marL="400050" lvl="1" indent="0" eaLnBrk="1" hangingPunct="1">
              <a:lnSpc>
                <a:spcPct val="150000"/>
              </a:lnSpc>
              <a:buNone/>
            </a:pPr>
            <a:r>
              <a:rPr lang="en-CA" sz="1400" dirty="0" smtClean="0"/>
              <a:t>   convey </a:t>
            </a:r>
            <a:r>
              <a:rPr lang="en-CA" sz="1400" dirty="0"/>
              <a:t>a </a:t>
            </a:r>
            <a:r>
              <a:rPr lang="en-CA" sz="1400" dirty="0" smtClean="0"/>
              <a:t>message</a:t>
            </a:r>
          </a:p>
          <a:p>
            <a:pPr marL="0" indent="0" eaLnBrk="1" hangingPunct="1">
              <a:lnSpc>
                <a:spcPct val="150000"/>
              </a:lnSpc>
              <a:buFont typeface="Wingdings" pitchFamily="2" charset="2"/>
              <a:buChar char="ü"/>
            </a:pPr>
            <a:r>
              <a:rPr lang="en-CA" dirty="0" smtClean="0"/>
              <a:t> Feedback</a:t>
            </a:r>
            <a:endParaRPr lang="en-US" dirty="0" smtClean="0"/>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676400"/>
            <a:ext cx="36576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0243" name="Rectangle 5"/>
          <p:cNvSpPr>
            <a:spLocks noGrp="1" noChangeArrowheads="1"/>
          </p:cNvSpPr>
          <p:nvPr>
            <p:ph type="body" idx="1"/>
          </p:nvPr>
        </p:nvSpPr>
        <p:spPr>
          <a:xfrm>
            <a:off x="685800" y="914400"/>
            <a:ext cx="8077200" cy="5715000"/>
          </a:xfrm>
        </p:spPr>
        <p:txBody>
          <a:bodyPr/>
          <a:lstStyle/>
          <a:p>
            <a:pPr marL="0" indent="0" eaLnBrk="1" hangingPunct="1">
              <a:lnSpc>
                <a:spcPct val="150000"/>
              </a:lnSpc>
              <a:buFontTx/>
              <a:buNone/>
            </a:pPr>
            <a:r>
              <a:rPr lang="en-CA" smtClean="0"/>
              <a:t>EFFECTIVE LISTENING</a:t>
            </a:r>
          </a:p>
          <a:p>
            <a:pPr marL="0" indent="0" eaLnBrk="1" hangingPunct="1">
              <a:lnSpc>
                <a:spcPct val="150000"/>
              </a:lnSpc>
              <a:buFont typeface="Wingdings" pitchFamily="2" charset="2"/>
              <a:buChar char="ü"/>
            </a:pPr>
            <a:r>
              <a:rPr lang="en-CA" smtClean="0"/>
              <a:t> Feedback</a:t>
            </a:r>
          </a:p>
          <a:p>
            <a:pPr marL="0" indent="0" eaLnBrk="1" hangingPunct="1">
              <a:lnSpc>
                <a:spcPct val="150000"/>
              </a:lnSpc>
              <a:buFont typeface="Wingdings" pitchFamily="2" charset="2"/>
              <a:buChar char="ü"/>
            </a:pPr>
            <a:r>
              <a:rPr lang="en-CA" smtClean="0"/>
              <a:t> Active Listening</a:t>
            </a:r>
          </a:p>
          <a:p>
            <a:pPr marL="0" indent="0" eaLnBrk="1" hangingPunct="1">
              <a:lnSpc>
                <a:spcPct val="150000"/>
              </a:lnSpc>
              <a:buFont typeface="Wingdings" pitchFamily="2" charset="2"/>
              <a:buChar char="ü"/>
            </a:pPr>
            <a:r>
              <a:rPr lang="en-CA" smtClean="0"/>
              <a:t> Paralingual</a:t>
            </a:r>
          </a:p>
          <a:p>
            <a:pPr marL="0" indent="0" eaLnBrk="1" hangingPunct="1">
              <a:lnSpc>
                <a:spcPct val="150000"/>
              </a:lnSpc>
              <a:buFont typeface="Wingdings" pitchFamily="2" charset="2"/>
              <a:buChar char="ü"/>
            </a:pPr>
            <a:endParaRPr lang="en-US" smtClean="0"/>
          </a:p>
          <a:p>
            <a:pPr marL="0" indent="0" eaLnBrk="1" hangingPunct="1">
              <a:lnSpc>
                <a:spcPct val="150000"/>
              </a:lnSpc>
              <a:buFontTx/>
              <a:buNone/>
            </a:pPr>
            <a:endParaRPr lang="en-CA" smtClean="0"/>
          </a:p>
          <a:p>
            <a:pPr marL="0" indent="0" eaLnBrk="1" hangingPunct="1">
              <a:lnSpc>
                <a:spcPct val="150000"/>
              </a:lnSpc>
              <a:buFontTx/>
              <a:buNone/>
            </a:pPr>
            <a:endParaRPr lang="en-US" smtClean="0"/>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447800"/>
            <a:ext cx="342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1267" name="Rectangle 5"/>
          <p:cNvSpPr>
            <a:spLocks noGrp="1" noChangeArrowheads="1"/>
          </p:cNvSpPr>
          <p:nvPr>
            <p:ph type="body" idx="1"/>
          </p:nvPr>
        </p:nvSpPr>
        <p:spPr>
          <a:xfrm>
            <a:off x="685800" y="914400"/>
            <a:ext cx="8077200" cy="5715000"/>
          </a:xfrm>
        </p:spPr>
        <p:txBody>
          <a:bodyPr/>
          <a:lstStyle/>
          <a:p>
            <a:pPr marL="0" indent="0" eaLnBrk="1" hangingPunct="1">
              <a:lnSpc>
                <a:spcPct val="150000"/>
              </a:lnSpc>
              <a:buFontTx/>
              <a:buNone/>
            </a:pPr>
            <a:r>
              <a:rPr lang="en-CA" smtClean="0"/>
              <a:t>COMMUNICATION METHODS</a:t>
            </a:r>
          </a:p>
          <a:p>
            <a:pPr marL="0" indent="0" eaLnBrk="1" hangingPunct="1">
              <a:lnSpc>
                <a:spcPct val="150000"/>
              </a:lnSpc>
              <a:buFontTx/>
              <a:buAutoNum type="arabicPeriod"/>
            </a:pPr>
            <a:r>
              <a:rPr lang="en-CA" smtClean="0"/>
              <a:t>Formal written</a:t>
            </a:r>
            <a:endParaRPr lang="en-US" smtClean="0"/>
          </a:p>
          <a:p>
            <a:pPr marL="0" indent="0" eaLnBrk="1" hangingPunct="1">
              <a:lnSpc>
                <a:spcPct val="150000"/>
              </a:lnSpc>
              <a:buFontTx/>
              <a:buAutoNum type="arabicPeriod"/>
            </a:pPr>
            <a:r>
              <a:rPr lang="en-CA" smtClean="0"/>
              <a:t>Formal verbal</a:t>
            </a:r>
          </a:p>
          <a:p>
            <a:pPr marL="0" indent="0" eaLnBrk="1" hangingPunct="1">
              <a:lnSpc>
                <a:spcPct val="150000"/>
              </a:lnSpc>
              <a:buFontTx/>
              <a:buAutoNum type="arabicPeriod"/>
            </a:pPr>
            <a:r>
              <a:rPr lang="en-CA" smtClean="0"/>
              <a:t>Informal written</a:t>
            </a:r>
          </a:p>
          <a:p>
            <a:pPr marL="0" indent="0" eaLnBrk="1" hangingPunct="1">
              <a:lnSpc>
                <a:spcPct val="150000"/>
              </a:lnSpc>
              <a:buFontTx/>
              <a:buAutoNum type="arabicPeriod"/>
            </a:pPr>
            <a:r>
              <a:rPr lang="en-CA" smtClean="0"/>
              <a:t>Informal verbal</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2291" name="Rectangle 5"/>
          <p:cNvSpPr>
            <a:spLocks noGrp="1" noChangeArrowheads="1"/>
          </p:cNvSpPr>
          <p:nvPr>
            <p:ph type="body" idx="1"/>
          </p:nvPr>
        </p:nvSpPr>
        <p:spPr>
          <a:xfrm>
            <a:off x="685800" y="914400"/>
            <a:ext cx="8077200" cy="5715000"/>
          </a:xfrm>
        </p:spPr>
        <p:txBody>
          <a:bodyPr/>
          <a:lstStyle/>
          <a:p>
            <a:pPr marL="0" indent="0" algn="ctr" eaLnBrk="1" hangingPunct="1">
              <a:lnSpc>
                <a:spcPct val="150000"/>
              </a:lnSpc>
              <a:buFontTx/>
              <a:buNone/>
            </a:pPr>
            <a:endParaRPr lang="en-CA" smtClean="0"/>
          </a:p>
          <a:p>
            <a:pPr marL="0" indent="0" algn="ctr" eaLnBrk="1" hangingPunct="1">
              <a:lnSpc>
                <a:spcPct val="150000"/>
              </a:lnSpc>
              <a:buFontTx/>
              <a:buNone/>
            </a:pPr>
            <a:r>
              <a:rPr lang="en-CA" smtClean="0"/>
              <a:t>WHAT CAN GET IN THE WAY OF COMMUNICATION?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2291" name="Rectangle 5"/>
          <p:cNvSpPr>
            <a:spLocks noGrp="1" noChangeArrowheads="1"/>
          </p:cNvSpPr>
          <p:nvPr>
            <p:ph type="body" idx="1"/>
          </p:nvPr>
        </p:nvSpPr>
        <p:spPr>
          <a:xfrm>
            <a:off x="685800" y="609600"/>
            <a:ext cx="8077200" cy="6019800"/>
          </a:xfrm>
        </p:spPr>
        <p:txBody>
          <a:bodyPr/>
          <a:lstStyle/>
          <a:p>
            <a:pPr marL="0" indent="0" eaLnBrk="1" hangingPunct="1">
              <a:lnSpc>
                <a:spcPct val="150000"/>
              </a:lnSpc>
              <a:buFontTx/>
              <a:buNone/>
              <a:defRPr/>
            </a:pPr>
            <a:r>
              <a:rPr lang="en-CA" dirty="0" smtClean="0"/>
              <a:t>COMMUNICATION BLOCKERS:</a:t>
            </a:r>
          </a:p>
          <a:p>
            <a:pPr eaLnBrk="1" hangingPunct="1">
              <a:lnSpc>
                <a:spcPct val="150000"/>
              </a:lnSpc>
              <a:buFont typeface="Wingdings" pitchFamily="2" charset="2"/>
              <a:buChar char="ü"/>
              <a:defRPr/>
            </a:pPr>
            <a:r>
              <a:rPr lang="en-CA" sz="2800" dirty="0" smtClean="0"/>
              <a:t>Noise</a:t>
            </a:r>
          </a:p>
          <a:p>
            <a:pPr eaLnBrk="1" hangingPunct="1">
              <a:lnSpc>
                <a:spcPct val="150000"/>
              </a:lnSpc>
              <a:buFont typeface="Wingdings" pitchFamily="2" charset="2"/>
              <a:buChar char="ü"/>
              <a:defRPr/>
            </a:pPr>
            <a:r>
              <a:rPr lang="en-CA" sz="2800" dirty="0" smtClean="0"/>
              <a:t>Distance</a:t>
            </a:r>
          </a:p>
          <a:p>
            <a:pPr eaLnBrk="1" hangingPunct="1">
              <a:lnSpc>
                <a:spcPct val="150000"/>
              </a:lnSpc>
              <a:buFont typeface="Wingdings" pitchFamily="2" charset="2"/>
              <a:buChar char="ü"/>
              <a:defRPr/>
            </a:pPr>
            <a:r>
              <a:rPr lang="en-CA" sz="2800" dirty="0" smtClean="0"/>
              <a:t>Improper encoding of messages</a:t>
            </a:r>
          </a:p>
          <a:p>
            <a:pPr eaLnBrk="1" hangingPunct="1">
              <a:buFont typeface="Wingdings" pitchFamily="2" charset="2"/>
              <a:buChar char="ü"/>
              <a:defRPr/>
            </a:pPr>
            <a:r>
              <a:rPr lang="en-CA" sz="2800" dirty="0" smtClean="0"/>
              <a:t>Saying “that is a bad idea, or it won’t work</a:t>
            </a:r>
          </a:p>
          <a:p>
            <a:pPr eaLnBrk="1" hangingPunct="1">
              <a:lnSpc>
                <a:spcPct val="150000"/>
              </a:lnSpc>
              <a:buFont typeface="Wingdings" pitchFamily="2" charset="2"/>
              <a:buChar char="ü"/>
              <a:defRPr/>
            </a:pPr>
            <a:r>
              <a:rPr lang="en-CA" sz="2800" dirty="0" smtClean="0"/>
              <a:t>Hostility</a:t>
            </a:r>
          </a:p>
          <a:p>
            <a:pPr eaLnBrk="1" hangingPunct="1">
              <a:lnSpc>
                <a:spcPct val="150000"/>
              </a:lnSpc>
              <a:buFont typeface="Wingdings" pitchFamily="2" charset="2"/>
              <a:buChar char="ü"/>
              <a:defRPr/>
            </a:pPr>
            <a:r>
              <a:rPr lang="en-CA" sz="2800" dirty="0" smtClean="0"/>
              <a:t>Language</a:t>
            </a:r>
          </a:p>
          <a:p>
            <a:pPr eaLnBrk="1" hangingPunct="1">
              <a:lnSpc>
                <a:spcPct val="150000"/>
              </a:lnSpc>
              <a:buFont typeface="Wingdings" pitchFamily="2" charset="2"/>
              <a:buChar char="ü"/>
              <a:defRPr/>
            </a:pPr>
            <a:r>
              <a:rPr lang="en-CA" sz="2800" dirty="0" smtClean="0"/>
              <a:t>Culture</a:t>
            </a:r>
          </a:p>
          <a:p>
            <a:pPr marL="0" indent="0" eaLnBrk="1" hangingPunct="1">
              <a:lnSpc>
                <a:spcPct val="150000"/>
              </a:lnSpc>
              <a:buFontTx/>
              <a:buNone/>
              <a:defRPr/>
            </a:pPr>
            <a:endParaRPr lang="en-CA"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4339" name="Rectangle 5"/>
          <p:cNvSpPr>
            <a:spLocks noGrp="1" noChangeArrowheads="1"/>
          </p:cNvSpPr>
          <p:nvPr>
            <p:ph type="body" idx="1"/>
          </p:nvPr>
        </p:nvSpPr>
        <p:spPr>
          <a:xfrm>
            <a:off x="685800" y="914400"/>
            <a:ext cx="8077200" cy="5715000"/>
          </a:xfrm>
        </p:spPr>
        <p:txBody>
          <a:bodyPr/>
          <a:lstStyle/>
          <a:p>
            <a:pPr marL="0" indent="0" eaLnBrk="1" hangingPunct="1">
              <a:lnSpc>
                <a:spcPct val="150000"/>
              </a:lnSpc>
              <a:buFontTx/>
              <a:buNone/>
            </a:pPr>
            <a:r>
              <a:rPr lang="en-CA" smtClean="0"/>
              <a:t>CONTROL OF COMMUNICATION</a:t>
            </a:r>
          </a:p>
          <a:p>
            <a:pPr marL="0" indent="0" algn="ctr" eaLnBrk="1" hangingPunct="1">
              <a:lnSpc>
                <a:spcPct val="150000"/>
              </a:lnSpc>
              <a:buFontTx/>
              <a:buNone/>
            </a:pPr>
            <a:endParaRPr lang="en-CA" sz="4400" smtClean="0"/>
          </a:p>
          <a:p>
            <a:pPr marL="0" indent="0" algn="ctr" eaLnBrk="1" hangingPunct="1">
              <a:lnSpc>
                <a:spcPct val="150000"/>
              </a:lnSpc>
              <a:buFontTx/>
              <a:buNone/>
            </a:pPr>
            <a:r>
              <a:rPr lang="en-CA" sz="4000" smtClean="0"/>
              <a:t>PROJECT MANAGER - 90% </a:t>
            </a:r>
            <a:endParaRPr lang="en-US" sz="400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3075" name="Rectangle 5"/>
          <p:cNvSpPr>
            <a:spLocks noGrp="1" noChangeArrowheads="1"/>
          </p:cNvSpPr>
          <p:nvPr>
            <p:ph type="body" idx="1"/>
          </p:nvPr>
        </p:nvSpPr>
        <p:spPr>
          <a:xfrm>
            <a:off x="685800" y="1143000"/>
            <a:ext cx="8077200" cy="5715000"/>
          </a:xfrm>
          <a:noFill/>
        </p:spPr>
        <p:txBody>
          <a:bodyPr/>
          <a:lstStyle/>
          <a:p>
            <a:pPr marL="0" indent="0" eaLnBrk="1" hangingPunct="1">
              <a:buFontTx/>
              <a:buNone/>
            </a:pPr>
            <a:endParaRPr lang="en-US" smtClean="0"/>
          </a:p>
          <a:p>
            <a:pPr marL="0" indent="0" eaLnBrk="1" hangingPunct="1">
              <a:buFontTx/>
              <a:buNone/>
            </a:pPr>
            <a:endParaRPr lang="en-US" smtClean="0"/>
          </a:p>
          <a:p>
            <a:pPr marL="0" indent="0" eaLnBrk="1" hangingPunct="1">
              <a:buFontTx/>
              <a:buNone/>
            </a:pPr>
            <a:endParaRPr lang="en-US" smtClean="0"/>
          </a:p>
          <a:p>
            <a:pPr marL="0" indent="0" algn="ctr" eaLnBrk="1" hangingPunct="1">
              <a:buFontTx/>
              <a:buNone/>
            </a:pPr>
            <a:r>
              <a:rPr lang="en-US" smtClean="0"/>
              <a:t>Project Communication Management?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5363" name="Rectangle 5"/>
          <p:cNvSpPr>
            <a:spLocks noGrp="1" noChangeArrowheads="1"/>
          </p:cNvSpPr>
          <p:nvPr>
            <p:ph type="body" idx="1"/>
          </p:nvPr>
        </p:nvSpPr>
        <p:spPr>
          <a:xfrm>
            <a:off x="685800" y="914400"/>
            <a:ext cx="8077200" cy="5715000"/>
          </a:xfrm>
        </p:spPr>
        <p:txBody>
          <a:bodyPr/>
          <a:lstStyle/>
          <a:p>
            <a:pPr marL="0" indent="0" eaLnBrk="1" hangingPunct="1">
              <a:lnSpc>
                <a:spcPct val="150000"/>
              </a:lnSpc>
              <a:buFontTx/>
              <a:buNone/>
            </a:pPr>
            <a:r>
              <a:rPr lang="en-CA" sz="4000" smtClean="0"/>
              <a:t>MEETINGS</a:t>
            </a:r>
            <a:endParaRPr lang="en-US" sz="4000" smtClean="0"/>
          </a:p>
        </p:txBody>
      </p:sp>
      <p:pic>
        <p:nvPicPr>
          <p:cNvPr id="15364" name="Picture 2" descr="C:\Users\RB\AppData\Local\Microsoft\Windows\Temporary Internet Files\Content.IE5\CIXQD8AI\MC90017435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828800"/>
            <a:ext cx="4006850"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3" descr="C:\Users\RB\AppData\Local\Microsoft\Windows\Temporary Internet Files\Content.IE5\2WZA7XDY\MC90038395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2225" y="768350"/>
            <a:ext cx="1954213"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Holding efficient Meeting’s </a:t>
            </a:r>
            <a:endParaRPr lang="en-CA" dirty="0"/>
          </a:p>
        </p:txBody>
      </p:sp>
      <p:sp>
        <p:nvSpPr>
          <p:cNvPr id="3" name="Content Placeholder 2"/>
          <p:cNvSpPr>
            <a:spLocks noGrp="1"/>
          </p:cNvSpPr>
          <p:nvPr>
            <p:ph idx="1"/>
          </p:nvPr>
        </p:nvSpPr>
        <p:spPr/>
        <p:txBody>
          <a:bodyPr>
            <a:normAutofit fontScale="70000" lnSpcReduction="20000"/>
          </a:bodyPr>
          <a:lstStyle/>
          <a:p>
            <a:pPr marL="171450" indent="-171450" eaLnBrk="1" hangingPunct="1">
              <a:buFont typeface="Arial" pitchFamily="34" charset="0"/>
              <a:buChar char="•"/>
              <a:defRPr/>
            </a:pPr>
            <a:r>
              <a:rPr lang="en-US" dirty="0" smtClean="0"/>
              <a:t>Set </a:t>
            </a:r>
            <a:r>
              <a:rPr lang="en-US" dirty="0"/>
              <a:t>a time limit and keep to it</a:t>
            </a:r>
          </a:p>
          <a:p>
            <a:pPr marL="171450" indent="-171450" eaLnBrk="1" hangingPunct="1">
              <a:buFont typeface="Arial" pitchFamily="34" charset="0"/>
              <a:buChar char="•"/>
              <a:defRPr/>
            </a:pPr>
            <a:r>
              <a:rPr lang="en-US" dirty="0"/>
              <a:t>Schedule reoccurring meetings in advance</a:t>
            </a:r>
          </a:p>
          <a:p>
            <a:pPr marL="171450" indent="-171450" eaLnBrk="1" hangingPunct="1">
              <a:buFont typeface="Arial" pitchFamily="34" charset="0"/>
              <a:buChar char="•"/>
              <a:defRPr/>
            </a:pPr>
            <a:r>
              <a:rPr lang="en-US" dirty="0"/>
              <a:t>Meet with project team regularly</a:t>
            </a:r>
          </a:p>
          <a:p>
            <a:pPr marL="171450" indent="-171450" eaLnBrk="1" hangingPunct="1">
              <a:buFont typeface="Arial" pitchFamily="34" charset="0"/>
              <a:buChar char="•"/>
              <a:defRPr/>
            </a:pPr>
            <a:r>
              <a:rPr lang="en-US" dirty="0"/>
              <a:t>Have a purpose for each meeting</a:t>
            </a:r>
          </a:p>
          <a:p>
            <a:pPr marL="171450" indent="-171450" eaLnBrk="1" hangingPunct="1">
              <a:buFont typeface="Arial" pitchFamily="34" charset="0"/>
              <a:buChar char="•"/>
              <a:defRPr/>
            </a:pPr>
            <a:r>
              <a:rPr lang="en-US" dirty="0"/>
              <a:t>Create an agenda</a:t>
            </a:r>
          </a:p>
          <a:p>
            <a:pPr marL="171450" indent="-171450" eaLnBrk="1" hangingPunct="1">
              <a:buFont typeface="Arial" pitchFamily="34" charset="0"/>
              <a:buChar char="•"/>
              <a:defRPr/>
            </a:pPr>
            <a:r>
              <a:rPr lang="en-US" dirty="0"/>
              <a:t>Distribute the agenda</a:t>
            </a:r>
          </a:p>
          <a:p>
            <a:pPr marL="171450" indent="-171450" eaLnBrk="1" hangingPunct="1">
              <a:buFont typeface="Arial" pitchFamily="34" charset="0"/>
              <a:buChar char="•"/>
              <a:defRPr/>
            </a:pPr>
            <a:r>
              <a:rPr lang="en-US" dirty="0"/>
              <a:t>Stick to the agenda</a:t>
            </a:r>
          </a:p>
          <a:p>
            <a:pPr marL="171450" indent="-171450" eaLnBrk="1" hangingPunct="1">
              <a:buFont typeface="Arial" pitchFamily="34" charset="0"/>
              <a:buChar char="•"/>
              <a:defRPr/>
            </a:pPr>
            <a:r>
              <a:rPr lang="en-US" dirty="0"/>
              <a:t>Let participants know their responsibilities in advance</a:t>
            </a:r>
          </a:p>
          <a:p>
            <a:pPr marL="171450" indent="-171450" eaLnBrk="1" hangingPunct="1">
              <a:buFont typeface="Arial" pitchFamily="34" charset="0"/>
              <a:buChar char="•"/>
              <a:defRPr/>
            </a:pPr>
            <a:r>
              <a:rPr lang="en-US" dirty="0"/>
              <a:t>Bring the right people to the meeting</a:t>
            </a:r>
          </a:p>
          <a:p>
            <a:pPr marL="171450" indent="-171450" eaLnBrk="1" hangingPunct="1">
              <a:buFont typeface="Arial" pitchFamily="34" charset="0"/>
              <a:buChar char="•"/>
              <a:defRPr/>
            </a:pPr>
            <a:r>
              <a:rPr lang="en-US" dirty="0"/>
              <a:t>Chair and lead the meeting with a set of rules</a:t>
            </a:r>
          </a:p>
          <a:p>
            <a:pPr marL="171450" indent="-171450" eaLnBrk="1" hangingPunct="1">
              <a:buFont typeface="Arial" pitchFamily="34" charset="0"/>
              <a:buChar char="•"/>
              <a:defRPr/>
            </a:pPr>
            <a:r>
              <a:rPr lang="en-US" dirty="0"/>
              <a:t>Assign deliverables and time limits for all work that results from the meetings</a:t>
            </a:r>
          </a:p>
          <a:p>
            <a:pPr marL="171450" indent="-171450" eaLnBrk="1" hangingPunct="1">
              <a:buFont typeface="Arial" pitchFamily="34" charset="0"/>
              <a:buChar char="•"/>
              <a:defRPr/>
            </a:pPr>
            <a:r>
              <a:rPr lang="en-US" dirty="0"/>
              <a:t>Document and publish meeting minutes</a:t>
            </a:r>
          </a:p>
          <a:p>
            <a:pPr eaLnBrk="1" hangingPunct="1">
              <a:defRPr/>
            </a:pPr>
            <a:endParaRPr lang="en-US" dirty="0"/>
          </a:p>
        </p:txBody>
      </p:sp>
    </p:spTree>
    <p:extLst>
      <p:ext uri="{BB962C8B-B14F-4D97-AF65-F5344CB8AC3E}">
        <p14:creationId xmlns:p14="http://schemas.microsoft.com/office/powerpoint/2010/main" val="1825802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381000" y="1828800"/>
            <a:ext cx="8458200" cy="4343400"/>
          </a:xfrm>
        </p:spPr>
        <p:txBody>
          <a:bodyPr/>
          <a:lstStyle/>
          <a:p>
            <a:pPr eaLnBrk="1" hangingPunct="1">
              <a:spcBef>
                <a:spcPct val="100000"/>
              </a:spcBef>
              <a:buClr>
                <a:srgbClr val="666699"/>
              </a:buClr>
              <a:buFont typeface="Wingdings" pitchFamily="2" charset="2"/>
              <a:buChar char="§"/>
            </a:pPr>
            <a:r>
              <a:rPr lang="en-US" b="1" dirty="0" smtClean="0"/>
              <a:t>Short</a:t>
            </a:r>
            <a:r>
              <a:rPr lang="en-US" dirty="0" smtClean="0"/>
              <a:t>, frequent meetings are often very effective in IT projects</a:t>
            </a:r>
          </a:p>
          <a:p>
            <a:pPr eaLnBrk="1" hangingPunct="1">
              <a:spcBef>
                <a:spcPct val="100000"/>
              </a:spcBef>
              <a:buClr>
                <a:srgbClr val="666699"/>
              </a:buClr>
              <a:buFont typeface="Wingdings" pitchFamily="2" charset="2"/>
              <a:buChar char="§"/>
            </a:pPr>
            <a:r>
              <a:rPr lang="en-US" b="1" dirty="0" smtClean="0"/>
              <a:t>Stand-up</a:t>
            </a:r>
            <a:r>
              <a:rPr lang="en-US" dirty="0" smtClean="0"/>
              <a:t> meetings force people to focus on what they really need to communicate</a:t>
            </a:r>
          </a:p>
        </p:txBody>
      </p:sp>
      <p:sp>
        <p:nvSpPr>
          <p:cNvPr id="22530" name="Rectangle 2"/>
          <p:cNvSpPr>
            <a:spLocks noGrp="1" noChangeArrowheads="1"/>
          </p:cNvSpPr>
          <p:nvPr>
            <p:ph type="title"/>
          </p:nvPr>
        </p:nvSpPr>
        <p:spPr/>
        <p:txBody>
          <a:bodyPr>
            <a:normAutofit fontScale="90000"/>
          </a:bodyPr>
          <a:lstStyle/>
          <a:p>
            <a:pPr eaLnBrk="1" hangingPunct="1">
              <a:defRPr/>
            </a:pPr>
            <a:r>
              <a:rPr lang="en-US" dirty="0" smtClean="0"/>
              <a:t>Encouraging More Face-to-Face Interactions</a:t>
            </a:r>
          </a:p>
        </p:txBody>
      </p:sp>
      <p:sp>
        <p:nvSpPr>
          <p:cNvPr id="6" name="Slide Number Placeholder 5"/>
          <p:cNvSpPr>
            <a:spLocks noGrp="1"/>
          </p:cNvSpPr>
          <p:nvPr>
            <p:ph type="sldNum" sz="quarter" idx="10"/>
          </p:nvPr>
        </p:nvSpPr>
        <p:spPr/>
        <p:txBody>
          <a:bodyPr/>
          <a:lstStyle/>
          <a:p>
            <a:pPr>
              <a:defRPr/>
            </a:pPr>
            <a:fld id="{11D7F51A-790E-40FB-93A2-448EA83FAC17}" type="slidenum">
              <a:rPr lang="en-US"/>
              <a:pPr>
                <a:defRPr/>
              </a:pPr>
              <a:t>22</a:t>
            </a:fld>
            <a:endParaRPr lang="en-US" dirty="0"/>
          </a:p>
        </p:txBody>
      </p:sp>
    </p:spTree>
    <p:extLst>
      <p:ext uri="{BB962C8B-B14F-4D97-AF65-F5344CB8AC3E}">
        <p14:creationId xmlns:p14="http://schemas.microsoft.com/office/powerpoint/2010/main" val="492955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idx="1"/>
          </p:nvPr>
        </p:nvSpPr>
        <p:spPr>
          <a:xfrm>
            <a:off x="533400" y="1219200"/>
            <a:ext cx="8153400" cy="4572000"/>
          </a:xfrm>
        </p:spPr>
        <p:txBody>
          <a:bodyPr>
            <a:normAutofit fontScale="70000" lnSpcReduction="20000"/>
          </a:bodyPr>
          <a:lstStyle/>
          <a:p>
            <a:pPr eaLnBrk="1" hangingPunct="1">
              <a:spcBef>
                <a:spcPct val="100000"/>
              </a:spcBef>
              <a:buClr>
                <a:srgbClr val="666699"/>
              </a:buClr>
            </a:pPr>
            <a:endParaRPr lang="en-US" dirty="0" smtClean="0"/>
          </a:p>
          <a:p>
            <a:pPr eaLnBrk="1" hangingPunct="1">
              <a:spcBef>
                <a:spcPct val="100000"/>
              </a:spcBef>
              <a:buClr>
                <a:srgbClr val="666699"/>
              </a:buClr>
            </a:pPr>
            <a:r>
              <a:rPr lang="en-US" dirty="0" smtClean="0"/>
              <a:t>Do not get personal!</a:t>
            </a:r>
            <a:endParaRPr lang="en-US" dirty="0"/>
          </a:p>
          <a:p>
            <a:pPr eaLnBrk="1" hangingPunct="1">
              <a:spcBef>
                <a:spcPct val="100000"/>
              </a:spcBef>
              <a:buClr>
                <a:srgbClr val="666699"/>
              </a:buClr>
            </a:pPr>
            <a:r>
              <a:rPr lang="en-US" dirty="0" smtClean="0"/>
              <a:t>Make sure that e-mail, instant messaging, or collaborative tools are an appropriate medium for what you want to communicate</a:t>
            </a:r>
          </a:p>
          <a:p>
            <a:pPr eaLnBrk="1" hangingPunct="1">
              <a:spcBef>
                <a:spcPct val="100000"/>
              </a:spcBef>
              <a:buClr>
                <a:srgbClr val="666699"/>
              </a:buClr>
            </a:pPr>
            <a:r>
              <a:rPr lang="en-US" dirty="0" smtClean="0"/>
              <a:t>Be sure to send information to the right people</a:t>
            </a:r>
          </a:p>
          <a:p>
            <a:pPr eaLnBrk="1" hangingPunct="1">
              <a:spcBef>
                <a:spcPct val="100000"/>
              </a:spcBef>
              <a:buClr>
                <a:srgbClr val="666699"/>
              </a:buClr>
            </a:pPr>
            <a:r>
              <a:rPr lang="en-US" dirty="0" smtClean="0"/>
              <a:t>Use meaningful subject lines, limit the content of e-mails to one main subject, and be as clear and concise as possible</a:t>
            </a:r>
          </a:p>
          <a:p>
            <a:pPr eaLnBrk="1" hangingPunct="1">
              <a:spcBef>
                <a:spcPct val="100000"/>
              </a:spcBef>
              <a:buClr>
                <a:srgbClr val="666699"/>
              </a:buClr>
            </a:pPr>
            <a:r>
              <a:rPr lang="en-US" dirty="0" smtClean="0"/>
              <a:t>Be sure to authorize the right people to share and edit your collaborative documents</a:t>
            </a:r>
          </a:p>
          <a:p>
            <a:pPr eaLnBrk="1" hangingPunct="1">
              <a:spcBef>
                <a:spcPct val="100000"/>
              </a:spcBef>
              <a:buClr>
                <a:srgbClr val="666699"/>
              </a:buClr>
              <a:buFont typeface="Wingdings" pitchFamily="2" charset="2"/>
              <a:buChar char="§"/>
            </a:pPr>
            <a:endParaRPr lang="en-US" dirty="0" smtClean="0"/>
          </a:p>
          <a:p>
            <a:pPr lvl="1" eaLnBrk="1" hangingPunct="1">
              <a:lnSpc>
                <a:spcPct val="90000"/>
              </a:lnSpc>
            </a:pPr>
            <a:endParaRPr lang="en-US" dirty="0" smtClean="0"/>
          </a:p>
        </p:txBody>
      </p:sp>
      <p:sp>
        <p:nvSpPr>
          <p:cNvPr id="41986" name="Rectangle 2"/>
          <p:cNvSpPr>
            <a:spLocks noGrp="1" noChangeArrowheads="1"/>
          </p:cNvSpPr>
          <p:nvPr>
            <p:ph type="title"/>
          </p:nvPr>
        </p:nvSpPr>
        <p:spPr>
          <a:xfrm>
            <a:off x="381000" y="274638"/>
            <a:ext cx="8305800" cy="944562"/>
          </a:xfrm>
        </p:spPr>
        <p:txBody>
          <a:bodyPr>
            <a:normAutofit fontScale="90000"/>
          </a:bodyPr>
          <a:lstStyle/>
          <a:p>
            <a:pPr eaLnBrk="1" hangingPunct="1">
              <a:defRPr/>
            </a:pPr>
            <a:r>
              <a:rPr lang="en-US" sz="3600" dirty="0" smtClean="0"/>
              <a:t>Using E-Mail, Instant Messaging, and Collaborative Tools Effectively</a:t>
            </a:r>
          </a:p>
        </p:txBody>
      </p:sp>
      <p:sp>
        <p:nvSpPr>
          <p:cNvPr id="6" name="Slide Number Placeholder 5"/>
          <p:cNvSpPr>
            <a:spLocks noGrp="1"/>
          </p:cNvSpPr>
          <p:nvPr>
            <p:ph type="sldNum" sz="quarter" idx="10"/>
          </p:nvPr>
        </p:nvSpPr>
        <p:spPr/>
        <p:txBody>
          <a:bodyPr/>
          <a:lstStyle/>
          <a:p>
            <a:pPr>
              <a:defRPr/>
            </a:pPr>
            <a:fld id="{DBC3A4B8-712C-4B08-BB9D-BE147484B648}" type="slidenum">
              <a:rPr lang="en-US"/>
              <a:pPr>
                <a:defRPr/>
              </a:pPr>
              <a:t>23</a:t>
            </a:fld>
            <a:endParaRPr lang="en-US" dirty="0"/>
          </a:p>
        </p:txBody>
      </p:sp>
    </p:spTree>
    <p:extLst>
      <p:ext uri="{BB962C8B-B14F-4D97-AF65-F5344CB8AC3E}">
        <p14:creationId xmlns:p14="http://schemas.microsoft.com/office/powerpoint/2010/main" val="27843776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p:txBody>
          <a:bodyPr>
            <a:normAutofit fontScale="62500" lnSpcReduction="20000"/>
          </a:bodyPr>
          <a:lstStyle/>
          <a:p>
            <a:pPr eaLnBrk="1" hangingPunct="1"/>
            <a:r>
              <a:rPr lang="en-US" dirty="0" smtClean="0"/>
              <a:t>Moodle, Web WebCT, FTP, </a:t>
            </a:r>
            <a:r>
              <a:rPr lang="en-US" dirty="0" err="1" smtClean="0"/>
              <a:t>Dropbox</a:t>
            </a:r>
            <a:r>
              <a:rPr lang="en-US" dirty="0" smtClean="0"/>
              <a:t> etc. are useful communication tools </a:t>
            </a:r>
          </a:p>
          <a:p>
            <a:pPr eaLnBrk="1" hangingPunct="1"/>
            <a:endParaRPr lang="en-US" dirty="0"/>
          </a:p>
          <a:p>
            <a:pPr eaLnBrk="1" hangingPunct="1"/>
            <a:r>
              <a:rPr lang="en-US" dirty="0" smtClean="0"/>
              <a:t>A </a:t>
            </a:r>
            <a:r>
              <a:rPr lang="en-US" b="1" dirty="0" smtClean="0"/>
              <a:t>SharePoint portal </a:t>
            </a:r>
            <a:r>
              <a:rPr lang="en-US" dirty="0" smtClean="0"/>
              <a:t>allows users to create custom Web sites to access documents and applications stored on shared devices</a:t>
            </a:r>
          </a:p>
          <a:p>
            <a:pPr eaLnBrk="1" hangingPunct="1"/>
            <a:endParaRPr lang="en-US" dirty="0" smtClean="0"/>
          </a:p>
          <a:p>
            <a:pPr eaLnBrk="1" hangingPunct="1"/>
            <a:r>
              <a:rPr lang="en-US" b="1" dirty="0" smtClean="0"/>
              <a:t>Google Docs or Google Drive </a:t>
            </a:r>
            <a:r>
              <a:rPr lang="en-US" dirty="0" smtClean="0"/>
              <a:t>allow users to create, share, and edit documents, spreadsheets, and presentations online</a:t>
            </a:r>
          </a:p>
          <a:p>
            <a:pPr eaLnBrk="1" hangingPunct="1"/>
            <a:endParaRPr lang="en-US" dirty="0" smtClean="0"/>
          </a:p>
          <a:p>
            <a:pPr eaLnBrk="1" hangingPunct="1"/>
            <a:r>
              <a:rPr lang="en-US" dirty="0" smtClean="0"/>
              <a:t>A </a:t>
            </a:r>
            <a:r>
              <a:rPr lang="en-US" b="1" dirty="0" smtClean="0"/>
              <a:t>wiki </a:t>
            </a:r>
            <a:r>
              <a:rPr lang="en-US" dirty="0" smtClean="0"/>
              <a:t>is a Web site designed to enable anyone who accesses it to contribute or modify Web page content</a:t>
            </a:r>
          </a:p>
          <a:p>
            <a:pPr eaLnBrk="1" hangingPunct="1"/>
            <a:endParaRPr lang="en-US" dirty="0"/>
          </a:p>
          <a:p>
            <a:pPr eaLnBrk="1" hangingPunct="1"/>
            <a:r>
              <a:rPr lang="en-US" dirty="0" smtClean="0"/>
              <a:t>Other useful tools involve social networking as Linked-In, Facebook, Twitter etc.</a:t>
            </a:r>
          </a:p>
          <a:p>
            <a:pPr eaLnBrk="1" hangingPunct="1"/>
            <a:endParaRPr lang="en-US" dirty="0" smtClean="0"/>
          </a:p>
        </p:txBody>
      </p:sp>
      <p:sp>
        <p:nvSpPr>
          <p:cNvPr id="3" name="Title 2"/>
          <p:cNvSpPr>
            <a:spLocks noGrp="1"/>
          </p:cNvSpPr>
          <p:nvPr>
            <p:ph type="title"/>
          </p:nvPr>
        </p:nvSpPr>
        <p:spPr/>
        <p:txBody>
          <a:bodyPr/>
          <a:lstStyle/>
          <a:p>
            <a:pPr eaLnBrk="1" hangingPunct="1">
              <a:defRPr/>
            </a:pPr>
            <a:r>
              <a:rPr lang="en-US" dirty="0" smtClean="0"/>
              <a:t>Collaborative Tools cont.</a:t>
            </a:r>
            <a:endParaRPr lang="en-US" dirty="0"/>
          </a:p>
        </p:txBody>
      </p:sp>
      <p:sp>
        <p:nvSpPr>
          <p:cNvPr id="5" name="Slide Number Placeholder 4"/>
          <p:cNvSpPr>
            <a:spLocks noGrp="1"/>
          </p:cNvSpPr>
          <p:nvPr>
            <p:ph type="sldNum" sz="quarter" idx="10"/>
          </p:nvPr>
        </p:nvSpPr>
        <p:spPr/>
        <p:txBody>
          <a:bodyPr/>
          <a:lstStyle/>
          <a:p>
            <a:pPr>
              <a:defRPr/>
            </a:pPr>
            <a:fld id="{530B5A0A-422A-49DF-8385-59FA61452EA3}" type="slidenum">
              <a:rPr lang="en-US"/>
              <a:pPr>
                <a:defRPr/>
              </a:pPr>
              <a:t>24</a:t>
            </a:fld>
            <a:endParaRPr lang="en-US" dirty="0"/>
          </a:p>
        </p:txBody>
      </p:sp>
    </p:spTree>
    <p:extLst>
      <p:ext uri="{BB962C8B-B14F-4D97-AF65-F5344CB8AC3E}">
        <p14:creationId xmlns:p14="http://schemas.microsoft.com/office/powerpoint/2010/main" val="898299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381000" y="2057400"/>
            <a:ext cx="8458200" cy="4267200"/>
          </a:xfrm>
        </p:spPr>
        <p:txBody>
          <a:bodyPr>
            <a:normAutofit fontScale="85000" lnSpcReduction="20000"/>
          </a:bodyPr>
          <a:lstStyle/>
          <a:p>
            <a:pPr eaLnBrk="1" hangingPunct="1">
              <a:buClr>
                <a:srgbClr val="666699"/>
              </a:buClr>
            </a:pPr>
            <a:r>
              <a:rPr lang="en-US" dirty="0" smtClean="0"/>
              <a:t>As the number of people involved increases, the complexity of communications increases because there are more communications channels or pathways through which people can communicate</a:t>
            </a:r>
          </a:p>
          <a:p>
            <a:pPr eaLnBrk="1" hangingPunct="1">
              <a:buClr>
                <a:srgbClr val="666699"/>
              </a:buClr>
            </a:pPr>
            <a:endParaRPr lang="en-US" dirty="0"/>
          </a:p>
          <a:p>
            <a:pPr marL="0" lvl="0" indent="0" algn="ctr" eaLnBrk="1" hangingPunct="1">
              <a:lnSpc>
                <a:spcPct val="150000"/>
              </a:lnSpc>
              <a:buNone/>
            </a:pPr>
            <a:r>
              <a:rPr lang="en-US" sz="4000" dirty="0" smtClean="0">
                <a:solidFill>
                  <a:srgbClr val="FFFFFF"/>
                </a:solidFill>
              </a:rPr>
              <a:t>No. of comm. Channels = :[</a:t>
            </a:r>
            <a:r>
              <a:rPr lang="en-US" sz="4000" dirty="0">
                <a:solidFill>
                  <a:srgbClr val="FFFFFF"/>
                </a:solidFill>
              </a:rPr>
              <a:t>N(N-1)]/2</a:t>
            </a:r>
          </a:p>
          <a:p>
            <a:pPr eaLnBrk="1" hangingPunct="1">
              <a:buClr>
                <a:srgbClr val="666699"/>
              </a:buClr>
            </a:pPr>
            <a:endParaRPr lang="en-US" dirty="0" smtClean="0"/>
          </a:p>
          <a:p>
            <a:pPr eaLnBrk="1" hangingPunct="1">
              <a:buClr>
                <a:srgbClr val="666699"/>
              </a:buClr>
            </a:pPr>
            <a:endParaRPr lang="en-US" dirty="0" smtClean="0"/>
          </a:p>
          <a:p>
            <a:pPr eaLnBrk="1" hangingPunct="1">
              <a:buClr>
                <a:srgbClr val="666699"/>
              </a:buClr>
            </a:pPr>
            <a:r>
              <a:rPr lang="en-US" dirty="0" smtClean="0"/>
              <a:t>Number of communications channels 	 </a:t>
            </a:r>
            <a:br>
              <a:rPr lang="en-US" dirty="0" smtClean="0"/>
            </a:br>
            <a:r>
              <a:rPr lang="en-US" dirty="0" smtClean="0"/>
              <a:t>where</a:t>
            </a:r>
            <a:r>
              <a:rPr lang="en-US" i="1" dirty="0" smtClean="0"/>
              <a:t> n</a:t>
            </a:r>
            <a:r>
              <a:rPr lang="en-US" dirty="0" smtClean="0"/>
              <a:t> is the number of people involved</a:t>
            </a:r>
          </a:p>
        </p:txBody>
      </p:sp>
      <p:sp>
        <p:nvSpPr>
          <p:cNvPr id="29698" name="Rectangle 2"/>
          <p:cNvSpPr>
            <a:spLocks noGrp="1" noChangeArrowheads="1"/>
          </p:cNvSpPr>
          <p:nvPr>
            <p:ph type="title"/>
          </p:nvPr>
        </p:nvSpPr>
        <p:spPr/>
        <p:txBody>
          <a:bodyPr>
            <a:normAutofit fontScale="90000"/>
          </a:bodyPr>
          <a:lstStyle/>
          <a:p>
            <a:pPr eaLnBrk="1" hangingPunct="1">
              <a:defRPr/>
            </a:pPr>
            <a:r>
              <a:rPr lang="en-US" dirty="0" smtClean="0"/>
              <a:t>Determining the Number of Communications Channels</a:t>
            </a:r>
          </a:p>
        </p:txBody>
      </p:sp>
      <p:sp>
        <p:nvSpPr>
          <p:cNvPr id="6" name="Slide Number Placeholder 5"/>
          <p:cNvSpPr>
            <a:spLocks noGrp="1"/>
          </p:cNvSpPr>
          <p:nvPr>
            <p:ph type="sldNum" sz="quarter" idx="10"/>
          </p:nvPr>
        </p:nvSpPr>
        <p:spPr/>
        <p:txBody>
          <a:bodyPr/>
          <a:lstStyle/>
          <a:p>
            <a:pPr>
              <a:defRPr/>
            </a:pPr>
            <a:fld id="{E59367C7-7CCF-4C96-9179-BCE41C6924B1}" type="slidenum">
              <a:rPr lang="en-US"/>
              <a:pPr>
                <a:defRPr/>
              </a:pPr>
              <a:t>25</a:t>
            </a:fld>
            <a:endParaRPr lang="en-US" dirty="0"/>
          </a:p>
        </p:txBody>
      </p:sp>
    </p:spTree>
    <p:extLst>
      <p:ext uri="{BB962C8B-B14F-4D97-AF65-F5344CB8AC3E}">
        <p14:creationId xmlns:p14="http://schemas.microsoft.com/office/powerpoint/2010/main" val="767830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pPr eaLnBrk="1" hangingPunct="1">
              <a:defRPr/>
            </a:pPr>
            <a:r>
              <a:rPr lang="en-US" sz="3600" dirty="0" smtClean="0"/>
              <a:t>The Impact of the Number of People on Communications Channels</a:t>
            </a:r>
            <a:endParaRPr lang="en-US" sz="4400" dirty="0" smtClean="0"/>
          </a:p>
        </p:txBody>
      </p:sp>
      <p:sp>
        <p:nvSpPr>
          <p:cNvPr id="6" name="Slide Number Placeholder 5"/>
          <p:cNvSpPr>
            <a:spLocks noGrp="1"/>
          </p:cNvSpPr>
          <p:nvPr>
            <p:ph type="sldNum" sz="quarter" idx="10"/>
          </p:nvPr>
        </p:nvSpPr>
        <p:spPr/>
        <p:txBody>
          <a:bodyPr/>
          <a:lstStyle/>
          <a:p>
            <a:pPr>
              <a:defRPr/>
            </a:pPr>
            <a:fld id="{52F2D38F-ABF8-4A37-B481-FE1D7B705511}" type="slidenum">
              <a:rPr lang="en-US"/>
              <a:pPr>
                <a:defRPr/>
              </a:pPr>
              <a:t>26</a:t>
            </a:fld>
            <a:endParaRPr lang="en-US" dirty="0"/>
          </a:p>
        </p:txBody>
      </p:sp>
      <p:pic>
        <p:nvPicPr>
          <p:cNvPr id="34820" name="Picture 6" descr="86921_10_F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693420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3520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7411" name="Rectangle 5"/>
          <p:cNvSpPr>
            <a:spLocks noGrp="1" noChangeArrowheads="1"/>
          </p:cNvSpPr>
          <p:nvPr>
            <p:ph type="body" idx="1"/>
          </p:nvPr>
        </p:nvSpPr>
        <p:spPr>
          <a:xfrm>
            <a:off x="685800" y="914400"/>
            <a:ext cx="8077200" cy="5715000"/>
          </a:xfrm>
        </p:spPr>
        <p:txBody>
          <a:bodyPr/>
          <a:lstStyle/>
          <a:p>
            <a:pPr marL="0" indent="0" eaLnBrk="1" hangingPunct="1">
              <a:lnSpc>
                <a:spcPct val="150000"/>
              </a:lnSpc>
              <a:buFontTx/>
              <a:buNone/>
            </a:pPr>
            <a:r>
              <a:rPr lang="en-CA" smtClean="0"/>
              <a:t>COMMUNICATION MANAGEMENT PLAN</a:t>
            </a:r>
            <a:endParaRPr lang="en-US" smtClean="0"/>
          </a:p>
        </p:txBody>
      </p:sp>
      <p:graphicFrame>
        <p:nvGraphicFramePr>
          <p:cNvPr id="2" name="Table 1"/>
          <p:cNvGraphicFramePr>
            <a:graphicFrameLocks noGrp="1"/>
          </p:cNvGraphicFramePr>
          <p:nvPr/>
        </p:nvGraphicFramePr>
        <p:xfrm>
          <a:off x="990600" y="2514600"/>
          <a:ext cx="7467602" cy="963930"/>
        </p:xfrm>
        <a:graphic>
          <a:graphicData uri="http://schemas.openxmlformats.org/drawingml/2006/table">
            <a:tbl>
              <a:tblPr firstRow="1" firstCol="1" bandRow="1">
                <a:tableStyleId>{5C22544A-7EE6-4342-B048-85BDC9FD1C3A}</a:tableStyleId>
              </a:tblPr>
              <a:tblGrid>
                <a:gridCol w="1243821"/>
                <a:gridCol w="1235243"/>
                <a:gridCol w="1239141"/>
                <a:gridCol w="1269554"/>
                <a:gridCol w="1243821"/>
                <a:gridCol w="1236022"/>
              </a:tblGrid>
              <a:tr h="578168">
                <a:tc>
                  <a:txBody>
                    <a:bodyPr/>
                    <a:lstStyle/>
                    <a:p>
                      <a:pPr marL="0" marR="0" algn="ctr">
                        <a:lnSpc>
                          <a:spcPct val="115000"/>
                        </a:lnSpc>
                        <a:spcBef>
                          <a:spcPts val="0"/>
                        </a:spcBef>
                        <a:spcAft>
                          <a:spcPts val="0"/>
                        </a:spcAft>
                      </a:pPr>
                      <a:r>
                        <a:rPr lang="en-US" sz="1100" dirty="0">
                          <a:effectLst/>
                        </a:rPr>
                        <a:t>What needs to be communicated</a:t>
                      </a:r>
                      <a:endParaRPr lang="en-US" sz="1100" dirty="0">
                        <a:effectLst/>
                        <a:latin typeface="Calibri"/>
                        <a:ea typeface="Calibri"/>
                        <a:cs typeface="Times New Roman"/>
                      </a:endParaRPr>
                    </a:p>
                  </a:txBody>
                  <a:tcPr marL="68580" marR="68580" marT="0" marB="0">
                    <a:solidFill>
                      <a:srgbClr val="399915"/>
                    </a:solidFill>
                  </a:tcPr>
                </a:tc>
                <a:tc>
                  <a:txBody>
                    <a:bodyPr/>
                    <a:lstStyle/>
                    <a:p>
                      <a:pPr marL="0" marR="0" algn="ctr">
                        <a:lnSpc>
                          <a:spcPct val="115000"/>
                        </a:lnSpc>
                        <a:spcBef>
                          <a:spcPts val="0"/>
                        </a:spcBef>
                        <a:spcAft>
                          <a:spcPts val="0"/>
                        </a:spcAft>
                      </a:pPr>
                      <a:r>
                        <a:rPr lang="en-US" sz="1100" dirty="0">
                          <a:effectLst/>
                        </a:rPr>
                        <a:t>Why</a:t>
                      </a:r>
                      <a:endParaRPr lang="en-US" sz="1100" dirty="0">
                        <a:effectLst/>
                        <a:latin typeface="Calibri"/>
                        <a:ea typeface="Calibri"/>
                        <a:cs typeface="Times New Roman"/>
                      </a:endParaRPr>
                    </a:p>
                  </a:txBody>
                  <a:tcPr marL="68580" marR="68580" marT="0" marB="0">
                    <a:solidFill>
                      <a:srgbClr val="399915"/>
                    </a:solidFill>
                  </a:tcPr>
                </a:tc>
                <a:tc>
                  <a:txBody>
                    <a:bodyPr/>
                    <a:lstStyle/>
                    <a:p>
                      <a:pPr marL="0" marR="0" algn="ctr">
                        <a:lnSpc>
                          <a:spcPct val="115000"/>
                        </a:lnSpc>
                        <a:spcBef>
                          <a:spcPts val="0"/>
                        </a:spcBef>
                        <a:spcAft>
                          <a:spcPts val="0"/>
                        </a:spcAft>
                      </a:pPr>
                      <a:r>
                        <a:rPr lang="en-US" sz="1100" dirty="0">
                          <a:effectLst/>
                        </a:rPr>
                        <a:t>Between whom</a:t>
                      </a:r>
                      <a:endParaRPr lang="en-US" sz="1100" dirty="0">
                        <a:effectLst/>
                        <a:latin typeface="Calibri"/>
                        <a:ea typeface="Calibri"/>
                        <a:cs typeface="Times New Roman"/>
                      </a:endParaRPr>
                    </a:p>
                  </a:txBody>
                  <a:tcPr marL="68580" marR="68580" marT="0" marB="0">
                    <a:solidFill>
                      <a:srgbClr val="399915"/>
                    </a:solidFill>
                  </a:tcPr>
                </a:tc>
                <a:tc>
                  <a:txBody>
                    <a:bodyPr/>
                    <a:lstStyle/>
                    <a:p>
                      <a:pPr marL="0" marR="0" algn="ctr">
                        <a:lnSpc>
                          <a:spcPct val="115000"/>
                        </a:lnSpc>
                        <a:spcBef>
                          <a:spcPts val="0"/>
                        </a:spcBef>
                        <a:spcAft>
                          <a:spcPts val="0"/>
                        </a:spcAft>
                      </a:pPr>
                      <a:r>
                        <a:rPr lang="en-US" sz="1100" dirty="0">
                          <a:effectLst/>
                        </a:rPr>
                        <a:t>Best method for communicating</a:t>
                      </a:r>
                      <a:endParaRPr lang="en-US" sz="1100" dirty="0">
                        <a:effectLst/>
                        <a:latin typeface="Calibri"/>
                        <a:ea typeface="Calibri"/>
                        <a:cs typeface="Times New Roman"/>
                      </a:endParaRPr>
                    </a:p>
                  </a:txBody>
                  <a:tcPr marL="68580" marR="68580" marT="0" marB="0">
                    <a:solidFill>
                      <a:srgbClr val="399915"/>
                    </a:solidFill>
                  </a:tcPr>
                </a:tc>
                <a:tc>
                  <a:txBody>
                    <a:bodyPr/>
                    <a:lstStyle/>
                    <a:p>
                      <a:pPr marL="0" marR="0" algn="ctr">
                        <a:lnSpc>
                          <a:spcPct val="115000"/>
                        </a:lnSpc>
                        <a:spcBef>
                          <a:spcPts val="0"/>
                        </a:spcBef>
                        <a:spcAft>
                          <a:spcPts val="0"/>
                        </a:spcAft>
                      </a:pPr>
                      <a:r>
                        <a:rPr lang="en-US" sz="1100" dirty="0">
                          <a:effectLst/>
                        </a:rPr>
                        <a:t>Responsibility</a:t>
                      </a:r>
                      <a:endParaRPr lang="en-US" sz="1100" dirty="0">
                        <a:effectLst/>
                        <a:latin typeface="Calibri"/>
                        <a:ea typeface="Calibri"/>
                        <a:cs typeface="Times New Roman"/>
                      </a:endParaRPr>
                    </a:p>
                  </a:txBody>
                  <a:tcPr marL="68580" marR="68580" marT="0" marB="0">
                    <a:solidFill>
                      <a:srgbClr val="399915"/>
                    </a:solidFill>
                  </a:tcPr>
                </a:tc>
                <a:tc>
                  <a:txBody>
                    <a:bodyPr/>
                    <a:lstStyle/>
                    <a:p>
                      <a:pPr marL="0" marR="0" algn="ctr">
                        <a:lnSpc>
                          <a:spcPct val="115000"/>
                        </a:lnSpc>
                        <a:spcBef>
                          <a:spcPts val="0"/>
                        </a:spcBef>
                        <a:spcAft>
                          <a:spcPts val="0"/>
                        </a:spcAft>
                      </a:pPr>
                      <a:r>
                        <a:rPr lang="en-US" sz="1100" dirty="0">
                          <a:effectLst/>
                        </a:rPr>
                        <a:t>When and how often</a:t>
                      </a:r>
                      <a:endParaRPr lang="en-US" sz="1100" dirty="0">
                        <a:effectLst/>
                        <a:latin typeface="Calibri"/>
                        <a:ea typeface="Calibri"/>
                        <a:cs typeface="Times New Roman"/>
                      </a:endParaRPr>
                    </a:p>
                  </a:txBody>
                  <a:tcPr marL="68580" marR="68580" marT="0" marB="0">
                    <a:solidFill>
                      <a:srgbClr val="399915"/>
                    </a:solidFill>
                  </a:tcPr>
                </a:tc>
              </a:tr>
              <a:tr h="192723">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r>
              <a:tr h="192723">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c>
                  <a:txBody>
                    <a:bodyPr/>
                    <a:lstStyle/>
                    <a:p>
                      <a:pPr marL="0" marR="0" algn="l">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noFill/>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8435" name="Rectangle 5"/>
          <p:cNvSpPr>
            <a:spLocks noGrp="1" noChangeArrowheads="1"/>
          </p:cNvSpPr>
          <p:nvPr>
            <p:ph type="body" idx="1"/>
          </p:nvPr>
        </p:nvSpPr>
        <p:spPr>
          <a:xfrm>
            <a:off x="685800" y="838200"/>
            <a:ext cx="8077200" cy="5715000"/>
          </a:xfrm>
        </p:spPr>
        <p:txBody>
          <a:bodyPr/>
          <a:lstStyle/>
          <a:p>
            <a:pPr marL="0" indent="0" eaLnBrk="1" hangingPunct="1">
              <a:lnSpc>
                <a:spcPct val="150000"/>
              </a:lnSpc>
              <a:buFontTx/>
              <a:buNone/>
            </a:pPr>
            <a:r>
              <a:rPr lang="en-CA" smtClean="0"/>
              <a:t>INFORMATION DISTRIBUTION</a:t>
            </a:r>
            <a:endParaRPr lang="en-US" smtClean="0"/>
          </a:p>
        </p:txBody>
      </p:sp>
      <p:pic>
        <p:nvPicPr>
          <p:cNvPr id="184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7248525"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a:xfrm>
            <a:off x="457200" y="1447800"/>
            <a:ext cx="8186738" cy="4562475"/>
          </a:xfrm>
        </p:spPr>
        <p:txBody>
          <a:bodyPr/>
          <a:lstStyle/>
          <a:p>
            <a:pPr eaLnBrk="1" hangingPunct="1">
              <a:spcBef>
                <a:spcPct val="80000"/>
              </a:spcBef>
              <a:buClr>
                <a:srgbClr val="666699"/>
              </a:buClr>
              <a:buFont typeface="Wingdings" pitchFamily="2" charset="2"/>
              <a:buChar char="§"/>
            </a:pPr>
            <a:r>
              <a:rPr lang="en-US" smtClean="0"/>
              <a:t>Getting the right information to the right people at the right time and in a useful format</a:t>
            </a:r>
          </a:p>
          <a:p>
            <a:pPr eaLnBrk="1" hangingPunct="1">
              <a:spcBef>
                <a:spcPct val="80000"/>
              </a:spcBef>
              <a:buClr>
                <a:srgbClr val="666699"/>
              </a:buClr>
              <a:buFont typeface="Wingdings" pitchFamily="2" charset="2"/>
              <a:buChar char="§"/>
            </a:pPr>
            <a:r>
              <a:rPr lang="en-US" smtClean="0"/>
              <a:t>Important considerations include:</a:t>
            </a:r>
          </a:p>
          <a:p>
            <a:pPr lvl="1" eaLnBrk="1" hangingPunct="1">
              <a:spcBef>
                <a:spcPct val="80000"/>
              </a:spcBef>
              <a:buClr>
                <a:srgbClr val="666699"/>
              </a:buClr>
              <a:buFont typeface="Wingdings" pitchFamily="2" charset="2"/>
              <a:buChar char="§"/>
            </a:pPr>
            <a:r>
              <a:rPr lang="en-US" smtClean="0"/>
              <a:t>Using technology to enhance information distribution</a:t>
            </a:r>
          </a:p>
          <a:p>
            <a:pPr lvl="1" eaLnBrk="1" hangingPunct="1">
              <a:spcBef>
                <a:spcPct val="80000"/>
              </a:spcBef>
              <a:buClr>
                <a:srgbClr val="666699"/>
              </a:buClr>
              <a:buFont typeface="Wingdings" pitchFamily="2" charset="2"/>
              <a:buChar char="§"/>
            </a:pPr>
            <a:r>
              <a:rPr lang="en-US" smtClean="0"/>
              <a:t>Formal and informal methods for distributing information</a:t>
            </a:r>
          </a:p>
        </p:txBody>
      </p:sp>
      <p:sp>
        <p:nvSpPr>
          <p:cNvPr id="18434" name="Rectangle 2"/>
          <p:cNvSpPr>
            <a:spLocks noGrp="1" noChangeArrowheads="1"/>
          </p:cNvSpPr>
          <p:nvPr>
            <p:ph type="title"/>
          </p:nvPr>
        </p:nvSpPr>
        <p:spPr/>
        <p:txBody>
          <a:bodyPr/>
          <a:lstStyle/>
          <a:p>
            <a:pPr eaLnBrk="1" hangingPunct="1">
              <a:defRPr/>
            </a:pPr>
            <a:r>
              <a:rPr lang="en-US" dirty="0" smtClean="0"/>
              <a:t>Distributing Information</a:t>
            </a:r>
          </a:p>
        </p:txBody>
      </p:sp>
      <p:sp>
        <p:nvSpPr>
          <p:cNvPr id="6" name="Slide Number Placeholder 5"/>
          <p:cNvSpPr>
            <a:spLocks noGrp="1"/>
          </p:cNvSpPr>
          <p:nvPr>
            <p:ph type="sldNum" sz="quarter" idx="10"/>
          </p:nvPr>
        </p:nvSpPr>
        <p:spPr/>
        <p:txBody>
          <a:bodyPr/>
          <a:lstStyle/>
          <a:p>
            <a:pPr>
              <a:defRPr/>
            </a:pPr>
            <a:fld id="{941A3573-2EC0-4967-A5FB-4C723DC44A7F}" type="slidenum">
              <a:rPr lang="en-US"/>
              <a:pPr>
                <a:defRPr/>
              </a:pPr>
              <a:t>29</a:t>
            </a:fld>
            <a:endParaRPr lang="en-US" dirty="0"/>
          </a:p>
        </p:txBody>
      </p:sp>
    </p:spTree>
    <p:extLst>
      <p:ext uri="{BB962C8B-B14F-4D97-AF65-F5344CB8AC3E}">
        <p14:creationId xmlns:p14="http://schemas.microsoft.com/office/powerpoint/2010/main" val="2498569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7"/>
          <p:cNvSpPr>
            <a:spLocks noGrp="1" noChangeArrowheads="1"/>
          </p:cNvSpPr>
          <p:nvPr>
            <p:ph idx="1"/>
          </p:nvPr>
        </p:nvSpPr>
        <p:spPr>
          <a:xfrm>
            <a:off x="228600" y="1066800"/>
            <a:ext cx="8458200" cy="4572000"/>
          </a:xfrm>
        </p:spPr>
        <p:txBody>
          <a:bodyPr>
            <a:normAutofit fontScale="85000" lnSpcReduction="20000"/>
          </a:bodyPr>
          <a:lstStyle/>
          <a:p>
            <a:pPr eaLnBrk="1" hangingPunct="1">
              <a:spcBef>
                <a:spcPct val="60000"/>
              </a:spcBef>
              <a:buClr>
                <a:srgbClr val="666699"/>
              </a:buClr>
              <a:buFont typeface="Wingdings" pitchFamily="2" charset="2"/>
              <a:buChar char="§"/>
            </a:pPr>
            <a:endParaRPr lang="en-US" dirty="0" smtClean="0"/>
          </a:p>
          <a:p>
            <a:pPr eaLnBrk="1" hangingPunct="1">
              <a:spcBef>
                <a:spcPct val="60000"/>
              </a:spcBef>
              <a:buClr>
                <a:srgbClr val="666699"/>
              </a:buClr>
              <a:buFont typeface="Wingdings" pitchFamily="2" charset="2"/>
              <a:buChar char="§"/>
            </a:pPr>
            <a:r>
              <a:rPr lang="en-US" dirty="0" smtClean="0"/>
              <a:t>The greatest threat to many projects is a failure to communicate</a:t>
            </a:r>
          </a:p>
          <a:p>
            <a:pPr eaLnBrk="1" hangingPunct="1">
              <a:spcBef>
                <a:spcPct val="60000"/>
              </a:spcBef>
              <a:buClr>
                <a:srgbClr val="666699"/>
              </a:buClr>
              <a:buFont typeface="Wingdings" pitchFamily="2" charset="2"/>
              <a:buChar char="§"/>
            </a:pPr>
            <a:r>
              <a:rPr lang="en-US" dirty="0" smtClean="0"/>
              <a:t>Our culture does not portray IT professionals as being good communicators</a:t>
            </a:r>
          </a:p>
          <a:p>
            <a:pPr eaLnBrk="1" hangingPunct="1">
              <a:spcBef>
                <a:spcPct val="60000"/>
              </a:spcBef>
              <a:buClr>
                <a:srgbClr val="666699"/>
              </a:buClr>
              <a:buFont typeface="Wingdings" pitchFamily="2" charset="2"/>
              <a:buChar char="§"/>
            </a:pPr>
            <a:r>
              <a:rPr lang="en-US" dirty="0" smtClean="0"/>
              <a:t>Research shows that IT professionals must be able to communicate effectively to succeed in their positions</a:t>
            </a:r>
          </a:p>
          <a:p>
            <a:pPr eaLnBrk="1" hangingPunct="1">
              <a:spcBef>
                <a:spcPct val="60000"/>
              </a:spcBef>
              <a:buClr>
                <a:srgbClr val="666699"/>
              </a:buClr>
              <a:buFont typeface="Wingdings" pitchFamily="2" charset="2"/>
              <a:buChar char="§"/>
            </a:pPr>
            <a:r>
              <a:rPr lang="en-US" dirty="0" smtClean="0"/>
              <a:t>Strong verbal skills are a key factor in career advancement for IT professionals</a:t>
            </a:r>
          </a:p>
        </p:txBody>
      </p:sp>
      <p:sp>
        <p:nvSpPr>
          <p:cNvPr id="11266" name="Rectangle 1026"/>
          <p:cNvSpPr>
            <a:spLocks noGrp="1" noChangeArrowheads="1"/>
          </p:cNvSpPr>
          <p:nvPr>
            <p:ph type="title"/>
          </p:nvPr>
        </p:nvSpPr>
        <p:spPr>
          <a:xfrm>
            <a:off x="381000" y="274638"/>
            <a:ext cx="8610600" cy="639762"/>
          </a:xfrm>
        </p:spPr>
        <p:txBody>
          <a:bodyPr>
            <a:normAutofit fontScale="90000"/>
          </a:bodyPr>
          <a:lstStyle/>
          <a:p>
            <a:pPr eaLnBrk="1" hangingPunct="1">
              <a:defRPr/>
            </a:pPr>
            <a:r>
              <a:rPr lang="en-US" dirty="0" smtClean="0">
                <a:solidFill>
                  <a:schemeClr val="accent4"/>
                </a:solidFill>
              </a:rPr>
              <a:t>Importance of Good Communications</a:t>
            </a:r>
          </a:p>
        </p:txBody>
      </p:sp>
      <p:sp>
        <p:nvSpPr>
          <p:cNvPr id="6" name="Slide Number Placeholder 5"/>
          <p:cNvSpPr>
            <a:spLocks noGrp="1"/>
          </p:cNvSpPr>
          <p:nvPr>
            <p:ph type="sldNum" sz="quarter" idx="10"/>
          </p:nvPr>
        </p:nvSpPr>
        <p:spPr/>
        <p:txBody>
          <a:bodyPr/>
          <a:lstStyle/>
          <a:p>
            <a:pPr>
              <a:defRPr/>
            </a:pPr>
            <a:fld id="{45C9D3A3-59E6-4B28-BF3A-6770122D8C28}" type="slidenum">
              <a:rPr lang="en-US"/>
              <a:pPr>
                <a:defRPr/>
              </a:pPr>
              <a:t>3</a:t>
            </a:fld>
            <a:endParaRPr lang="en-US" dirty="0"/>
          </a:p>
        </p:txBody>
      </p:sp>
    </p:spTree>
    <p:extLst>
      <p:ext uri="{BB962C8B-B14F-4D97-AF65-F5344CB8AC3E}">
        <p14:creationId xmlns:p14="http://schemas.microsoft.com/office/powerpoint/2010/main" val="40534119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a:xfrm>
            <a:off x="381000" y="1981200"/>
            <a:ext cx="8458200" cy="4343400"/>
          </a:xfrm>
        </p:spPr>
        <p:txBody>
          <a:bodyPr/>
          <a:lstStyle/>
          <a:p>
            <a:pPr eaLnBrk="1" hangingPunct="1">
              <a:spcBef>
                <a:spcPct val="100000"/>
              </a:spcBef>
              <a:buClr>
                <a:srgbClr val="666699"/>
              </a:buClr>
              <a:buFont typeface="Wingdings" pitchFamily="2" charset="2"/>
              <a:buChar char="§"/>
            </a:pPr>
            <a:r>
              <a:rPr lang="en-US" dirty="0" smtClean="0"/>
              <a:t>Don’t bury crucial information</a:t>
            </a:r>
          </a:p>
          <a:p>
            <a:pPr eaLnBrk="1" hangingPunct="1">
              <a:spcBef>
                <a:spcPct val="100000"/>
              </a:spcBef>
              <a:buClr>
                <a:srgbClr val="666699"/>
              </a:buClr>
              <a:buFont typeface="Wingdings" pitchFamily="2" charset="2"/>
              <a:buChar char="§"/>
            </a:pPr>
            <a:r>
              <a:rPr lang="en-US" dirty="0" smtClean="0"/>
              <a:t>Don’t be afraid to report bad information</a:t>
            </a:r>
          </a:p>
          <a:p>
            <a:pPr eaLnBrk="1" hangingPunct="1">
              <a:spcBef>
                <a:spcPct val="100000"/>
              </a:spcBef>
              <a:buClr>
                <a:srgbClr val="666699"/>
              </a:buClr>
              <a:buFont typeface="Wingdings" pitchFamily="2" charset="2"/>
              <a:buChar char="§"/>
            </a:pPr>
            <a:r>
              <a:rPr lang="en-US" dirty="0" smtClean="0"/>
              <a:t>Oral communication via meetings and informal talks helps bring important information</a:t>
            </a:r>
            <a:r>
              <a:rPr lang="en-US" dirty="0" smtClean="0">
                <a:cs typeface="Times New Roman" pitchFamily="18" charset="0"/>
              </a:rPr>
              <a:t>—</a:t>
            </a:r>
            <a:r>
              <a:rPr lang="en-US" dirty="0" smtClean="0"/>
              <a:t>good and bad</a:t>
            </a:r>
            <a:r>
              <a:rPr lang="en-US" dirty="0" smtClean="0">
                <a:cs typeface="Times New Roman" pitchFamily="18" charset="0"/>
              </a:rPr>
              <a:t>—</a:t>
            </a:r>
            <a:r>
              <a:rPr lang="en-US" dirty="0" smtClean="0"/>
              <a:t>out into the open</a:t>
            </a:r>
          </a:p>
        </p:txBody>
      </p:sp>
      <p:sp>
        <p:nvSpPr>
          <p:cNvPr id="20482" name="Rectangle 2"/>
          <p:cNvSpPr>
            <a:spLocks noGrp="1" noChangeArrowheads="1"/>
          </p:cNvSpPr>
          <p:nvPr>
            <p:ph type="title"/>
          </p:nvPr>
        </p:nvSpPr>
        <p:spPr/>
        <p:txBody>
          <a:bodyPr>
            <a:normAutofit fontScale="90000"/>
          </a:bodyPr>
          <a:lstStyle/>
          <a:p>
            <a:pPr eaLnBrk="1" hangingPunct="1">
              <a:defRPr/>
            </a:pPr>
            <a:r>
              <a:rPr lang="en-US" dirty="0" smtClean="0"/>
              <a:t>Distributing Information in an Effective and Timely Manner</a:t>
            </a:r>
          </a:p>
        </p:txBody>
      </p:sp>
      <p:sp>
        <p:nvSpPr>
          <p:cNvPr id="6" name="Slide Number Placeholder 5"/>
          <p:cNvSpPr>
            <a:spLocks noGrp="1"/>
          </p:cNvSpPr>
          <p:nvPr>
            <p:ph type="sldNum" sz="quarter" idx="10"/>
          </p:nvPr>
        </p:nvSpPr>
        <p:spPr/>
        <p:txBody>
          <a:bodyPr/>
          <a:lstStyle/>
          <a:p>
            <a:pPr>
              <a:defRPr/>
            </a:pPr>
            <a:fld id="{33C98365-4099-4A08-9C38-8053665B6A22}" type="slidenum">
              <a:rPr lang="en-US"/>
              <a:pPr>
                <a:defRPr/>
              </a:pPr>
              <a:t>30</a:t>
            </a:fld>
            <a:endParaRPr lang="en-US" dirty="0"/>
          </a:p>
        </p:txBody>
      </p:sp>
    </p:spTree>
    <p:extLst>
      <p:ext uri="{BB962C8B-B14F-4D97-AF65-F5344CB8AC3E}">
        <p14:creationId xmlns:p14="http://schemas.microsoft.com/office/powerpoint/2010/main" val="40834397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5363" name="Rectangle 5"/>
          <p:cNvSpPr>
            <a:spLocks noGrp="1" noChangeArrowheads="1"/>
          </p:cNvSpPr>
          <p:nvPr>
            <p:ph type="body" idx="1"/>
          </p:nvPr>
        </p:nvSpPr>
        <p:spPr>
          <a:xfrm>
            <a:off x="685800" y="685800"/>
            <a:ext cx="8077200" cy="5943600"/>
          </a:xfrm>
        </p:spPr>
        <p:txBody>
          <a:bodyPr/>
          <a:lstStyle/>
          <a:p>
            <a:pPr marL="0" indent="0" eaLnBrk="1" hangingPunct="1">
              <a:lnSpc>
                <a:spcPct val="150000"/>
              </a:lnSpc>
              <a:buFontTx/>
              <a:buNone/>
              <a:defRPr/>
            </a:pPr>
            <a:r>
              <a:rPr lang="en-CA" dirty="0" smtClean="0"/>
              <a:t>PERFORMANCE REPORTING</a:t>
            </a:r>
          </a:p>
          <a:p>
            <a:pPr eaLnBrk="1" hangingPunct="1">
              <a:lnSpc>
                <a:spcPct val="150000"/>
              </a:lnSpc>
              <a:buFont typeface="Wingdings" pitchFamily="2" charset="2"/>
              <a:buChar char="ü"/>
              <a:defRPr/>
            </a:pPr>
            <a:r>
              <a:rPr lang="en-CA" sz="2800" dirty="0" smtClean="0"/>
              <a:t>Status Report</a:t>
            </a:r>
          </a:p>
          <a:p>
            <a:pPr eaLnBrk="1" hangingPunct="1">
              <a:lnSpc>
                <a:spcPct val="150000"/>
              </a:lnSpc>
              <a:buFont typeface="Wingdings" pitchFamily="2" charset="2"/>
              <a:buChar char="ü"/>
              <a:defRPr/>
            </a:pPr>
            <a:r>
              <a:rPr lang="en-CA" sz="2800" dirty="0" smtClean="0"/>
              <a:t>Progress Report</a:t>
            </a:r>
          </a:p>
          <a:p>
            <a:pPr eaLnBrk="1" hangingPunct="1">
              <a:lnSpc>
                <a:spcPct val="150000"/>
              </a:lnSpc>
              <a:buFont typeface="Wingdings" pitchFamily="2" charset="2"/>
              <a:buChar char="ü"/>
              <a:defRPr/>
            </a:pPr>
            <a:r>
              <a:rPr lang="en-CA" sz="2800" dirty="0" smtClean="0"/>
              <a:t>Trend Report</a:t>
            </a:r>
          </a:p>
          <a:p>
            <a:pPr eaLnBrk="1" hangingPunct="1">
              <a:lnSpc>
                <a:spcPct val="150000"/>
              </a:lnSpc>
              <a:buFont typeface="Wingdings" pitchFamily="2" charset="2"/>
              <a:buChar char="ü"/>
              <a:defRPr/>
            </a:pPr>
            <a:r>
              <a:rPr lang="en-CA" sz="2800" dirty="0" smtClean="0"/>
              <a:t>Forecasting Report</a:t>
            </a:r>
          </a:p>
          <a:p>
            <a:pPr eaLnBrk="1" hangingPunct="1">
              <a:lnSpc>
                <a:spcPct val="150000"/>
              </a:lnSpc>
              <a:buFont typeface="Wingdings" pitchFamily="2" charset="2"/>
              <a:buChar char="ü"/>
              <a:defRPr/>
            </a:pPr>
            <a:r>
              <a:rPr lang="en-CA" sz="2800" dirty="0" smtClean="0"/>
              <a:t>Variance Report</a:t>
            </a:r>
          </a:p>
          <a:p>
            <a:pPr eaLnBrk="1" hangingPunct="1">
              <a:lnSpc>
                <a:spcPct val="150000"/>
              </a:lnSpc>
              <a:buFont typeface="Wingdings" pitchFamily="2" charset="2"/>
              <a:buChar char="ü"/>
              <a:defRPr/>
            </a:pPr>
            <a:r>
              <a:rPr lang="en-CA" sz="2800" dirty="0" smtClean="0"/>
              <a:t>Earned Value</a:t>
            </a:r>
          </a:p>
          <a:p>
            <a:pPr eaLnBrk="1" hangingPunct="1">
              <a:lnSpc>
                <a:spcPct val="150000"/>
              </a:lnSpc>
              <a:buFont typeface="Wingdings" pitchFamily="2" charset="2"/>
              <a:buChar char="ü"/>
              <a:defRPr/>
            </a:pPr>
            <a:r>
              <a:rPr lang="en-CA" sz="2800" dirty="0" smtClean="0"/>
              <a:t>Lessons Learned</a:t>
            </a:r>
            <a:endParaRPr lang="en-US" sz="28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20483" name="Rectangle 5"/>
          <p:cNvSpPr>
            <a:spLocks noGrp="1" noChangeArrowheads="1"/>
          </p:cNvSpPr>
          <p:nvPr>
            <p:ph type="body" idx="1"/>
          </p:nvPr>
        </p:nvSpPr>
        <p:spPr>
          <a:xfrm>
            <a:off x="685800" y="685800"/>
            <a:ext cx="8077200" cy="5943600"/>
          </a:xfrm>
        </p:spPr>
        <p:txBody>
          <a:bodyPr/>
          <a:lstStyle/>
          <a:p>
            <a:pPr marL="0" indent="0" eaLnBrk="1" hangingPunct="1">
              <a:buFontTx/>
              <a:buNone/>
            </a:pPr>
            <a:endParaRPr lang="en-CA" smtClean="0"/>
          </a:p>
          <a:p>
            <a:pPr marL="0" indent="0" eaLnBrk="1" hangingPunct="1">
              <a:buFontTx/>
              <a:buNone/>
            </a:pPr>
            <a:endParaRPr lang="en-CA" smtClean="0"/>
          </a:p>
          <a:p>
            <a:pPr marL="0" indent="0" algn="ctr" eaLnBrk="1" hangingPunct="1">
              <a:buFontTx/>
              <a:buNone/>
            </a:pPr>
            <a:r>
              <a:rPr lang="en-CA" smtClean="0"/>
              <a:t>Lesson Learned Report should include?</a:t>
            </a:r>
          </a:p>
        </p:txBody>
      </p:sp>
      <p:pic>
        <p:nvPicPr>
          <p:cNvPr id="20484" name="Picture 2" descr="C:\Program Files (x86)\Microsoft Office\MEDIA\CAGCAT10\j0293236.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3038" y="3282950"/>
            <a:ext cx="156527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14339" name="Rectangle 5"/>
          <p:cNvSpPr>
            <a:spLocks noGrp="1" noChangeArrowheads="1"/>
          </p:cNvSpPr>
          <p:nvPr>
            <p:ph type="body" idx="1"/>
          </p:nvPr>
        </p:nvSpPr>
        <p:spPr>
          <a:xfrm>
            <a:off x="685800" y="685800"/>
            <a:ext cx="8077200" cy="5943600"/>
          </a:xfrm>
        </p:spPr>
        <p:txBody>
          <a:bodyPr/>
          <a:lstStyle/>
          <a:p>
            <a:pPr marL="0" indent="0" eaLnBrk="1" hangingPunct="1">
              <a:lnSpc>
                <a:spcPct val="150000"/>
              </a:lnSpc>
              <a:buFontTx/>
              <a:buNone/>
              <a:defRPr/>
            </a:pPr>
            <a:r>
              <a:rPr lang="en-CA" dirty="0" smtClean="0"/>
              <a:t>PERFORMANCE REPORTING RESULTS:</a:t>
            </a:r>
          </a:p>
          <a:p>
            <a:pPr eaLnBrk="1" hangingPunct="1">
              <a:buFont typeface="Wingdings" pitchFamily="2" charset="2"/>
              <a:buChar char="ü"/>
              <a:defRPr/>
            </a:pPr>
            <a:endParaRPr lang="en-CA" dirty="0" smtClean="0"/>
          </a:p>
          <a:p>
            <a:pPr eaLnBrk="1" hangingPunct="1">
              <a:buFont typeface="Wingdings" pitchFamily="2" charset="2"/>
              <a:buChar char="ü"/>
              <a:defRPr/>
            </a:pPr>
            <a:r>
              <a:rPr lang="en-CA" dirty="0" smtClean="0"/>
              <a:t>Issuing of reports </a:t>
            </a:r>
          </a:p>
          <a:p>
            <a:pPr eaLnBrk="1" hangingPunct="1">
              <a:buFont typeface="Wingdings" pitchFamily="2" charset="2"/>
              <a:buChar char="ü"/>
              <a:defRPr/>
            </a:pPr>
            <a:r>
              <a:rPr lang="en-CA" dirty="0" smtClean="0"/>
              <a:t>Feedback on reports</a:t>
            </a:r>
          </a:p>
          <a:p>
            <a:pPr eaLnBrk="1" hangingPunct="1">
              <a:lnSpc>
                <a:spcPct val="150000"/>
              </a:lnSpc>
              <a:buFont typeface="Wingdings" pitchFamily="2" charset="2"/>
              <a:buChar char="ü"/>
              <a:defRPr/>
            </a:pPr>
            <a:r>
              <a:rPr lang="en-CA" dirty="0" smtClean="0"/>
              <a:t>Lessons learned</a:t>
            </a:r>
          </a:p>
          <a:p>
            <a:pPr eaLnBrk="1" hangingPunct="1">
              <a:buFont typeface="Wingdings" pitchFamily="2" charset="2"/>
              <a:buChar char="ü"/>
              <a:defRPr/>
            </a:pPr>
            <a:r>
              <a:rPr lang="en-CA" dirty="0" smtClean="0"/>
              <a:t>Requested changes </a:t>
            </a:r>
          </a:p>
          <a:p>
            <a:pPr eaLnBrk="1" hangingPunct="1">
              <a:buFont typeface="Wingdings" pitchFamily="2" charset="2"/>
              <a:buChar char="ü"/>
              <a:defRPr/>
            </a:pPr>
            <a:r>
              <a:rPr lang="en-CA" dirty="0" smtClean="0"/>
              <a:t>Project Documentation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1"/>
          </p:nvPr>
        </p:nvSpPr>
        <p:spPr/>
        <p:txBody>
          <a:bodyPr>
            <a:normAutofit lnSpcReduction="10000"/>
          </a:bodyPr>
          <a:lstStyle/>
          <a:p>
            <a:pPr eaLnBrk="1" hangingPunct="1"/>
            <a:r>
              <a:rPr lang="en-US" dirty="0" smtClean="0"/>
              <a:t>It is also important to organize and prepare project archives</a:t>
            </a:r>
          </a:p>
          <a:p>
            <a:pPr eaLnBrk="1" hangingPunct="1"/>
            <a:endParaRPr lang="en-US" dirty="0" smtClean="0"/>
          </a:p>
          <a:p>
            <a:pPr eaLnBrk="1" hangingPunct="1"/>
            <a:r>
              <a:rPr lang="en-US" b="1" dirty="0" smtClean="0"/>
              <a:t>Project archives </a:t>
            </a:r>
            <a:r>
              <a:rPr lang="en-US" dirty="0" smtClean="0"/>
              <a:t>are a complete set of organized project records that provide an accurate history of the project</a:t>
            </a:r>
          </a:p>
          <a:p>
            <a:pPr eaLnBrk="1" hangingPunct="1"/>
            <a:endParaRPr lang="en-US" dirty="0" smtClean="0"/>
          </a:p>
          <a:p>
            <a:pPr eaLnBrk="1" hangingPunct="1"/>
            <a:r>
              <a:rPr lang="en-US" dirty="0" smtClean="0"/>
              <a:t>These archives can provide valuable information for future projects as well</a:t>
            </a:r>
          </a:p>
          <a:p>
            <a:pPr eaLnBrk="1" hangingPunct="1"/>
            <a:endParaRPr lang="en-US" dirty="0" smtClean="0"/>
          </a:p>
          <a:p>
            <a:pPr eaLnBrk="1" hangingPunct="1"/>
            <a:endParaRPr lang="en-US" dirty="0" smtClean="0"/>
          </a:p>
        </p:txBody>
      </p:sp>
      <p:sp>
        <p:nvSpPr>
          <p:cNvPr id="2" name="Title 1"/>
          <p:cNvSpPr>
            <a:spLocks noGrp="1"/>
          </p:cNvSpPr>
          <p:nvPr>
            <p:ph type="title"/>
          </p:nvPr>
        </p:nvSpPr>
        <p:spPr/>
        <p:txBody>
          <a:bodyPr/>
          <a:lstStyle/>
          <a:p>
            <a:pPr eaLnBrk="1" hangingPunct="1">
              <a:defRPr/>
            </a:pPr>
            <a:r>
              <a:rPr lang="en-US" dirty="0" smtClean="0"/>
              <a:t>Project Archives</a:t>
            </a:r>
          </a:p>
        </p:txBody>
      </p:sp>
      <p:sp>
        <p:nvSpPr>
          <p:cNvPr id="5" name="Slide Number Placeholder 4"/>
          <p:cNvSpPr>
            <a:spLocks noGrp="1"/>
          </p:cNvSpPr>
          <p:nvPr>
            <p:ph type="sldNum" sz="quarter" idx="10"/>
          </p:nvPr>
        </p:nvSpPr>
        <p:spPr/>
        <p:txBody>
          <a:bodyPr/>
          <a:lstStyle/>
          <a:p>
            <a:pPr>
              <a:defRPr/>
            </a:pPr>
            <a:fld id="{B267B481-5C0C-4AD9-8C6F-68FDF2329FAC}" type="slidenum">
              <a:rPr lang="en-US" smtClean="0"/>
              <a:pPr>
                <a:defRPr/>
              </a:pPr>
              <a:t>34</a:t>
            </a:fld>
            <a:endParaRPr lang="en-US" dirty="0"/>
          </a:p>
        </p:txBody>
      </p:sp>
    </p:spTree>
    <p:extLst>
      <p:ext uri="{BB962C8B-B14F-4D97-AF65-F5344CB8AC3E}">
        <p14:creationId xmlns:p14="http://schemas.microsoft.com/office/powerpoint/2010/main" val="294775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project handoff</a:t>
            </a:r>
            <a:br>
              <a:rPr lang="en-US" dirty="0"/>
            </a:br>
            <a:endParaRPr lang="en-US" dirty="0"/>
          </a:p>
        </p:txBody>
      </p:sp>
      <p:sp>
        <p:nvSpPr>
          <p:cNvPr id="3" name="Content Placeholder 2"/>
          <p:cNvSpPr>
            <a:spLocks noGrp="1"/>
          </p:cNvSpPr>
          <p:nvPr>
            <p:ph idx="1"/>
          </p:nvPr>
        </p:nvSpPr>
        <p:spPr/>
        <p:txBody>
          <a:bodyPr/>
          <a:lstStyle/>
          <a:p>
            <a:r>
              <a:rPr lang="en-US" dirty="0" smtClean="0"/>
              <a:t>When handing project documents to operations, particularly in SMB or large Multi-national business one has to integrate the project into the operations of the organization. – </a:t>
            </a:r>
            <a:r>
              <a:rPr lang="en-US" dirty="0" err="1" smtClean="0"/>
              <a:t>Sycrude</a:t>
            </a:r>
            <a:r>
              <a:rPr lang="en-US" dirty="0" smtClean="0"/>
              <a:t> has a long and tedious integration documentation  process called the Operational Acceptance Criteria (OAC)which requires many signatures</a:t>
            </a:r>
            <a:endParaRPr lang="en-US" dirty="0"/>
          </a:p>
        </p:txBody>
      </p:sp>
    </p:spTree>
    <p:extLst>
      <p:ext uri="{BB962C8B-B14F-4D97-AF65-F5344CB8AC3E}">
        <p14:creationId xmlns:p14="http://schemas.microsoft.com/office/powerpoint/2010/main" val="241419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idx="1"/>
          </p:nvPr>
        </p:nvSpPr>
        <p:spPr/>
        <p:txBody>
          <a:bodyPr/>
          <a:lstStyle/>
          <a:p>
            <a:pPr eaLnBrk="1" hangingPunct="1">
              <a:spcBef>
                <a:spcPct val="100000"/>
              </a:spcBef>
              <a:buClr>
                <a:srgbClr val="666699"/>
              </a:buClr>
              <a:buFont typeface="Wingdings" pitchFamily="2" charset="2"/>
              <a:buChar char="§"/>
            </a:pPr>
            <a:r>
              <a:rPr lang="en-US" dirty="0" smtClean="0"/>
              <a:t>Many project teams create a project Web site to store important product documents and other information</a:t>
            </a:r>
          </a:p>
          <a:p>
            <a:pPr eaLnBrk="1" hangingPunct="1">
              <a:spcBef>
                <a:spcPct val="100000"/>
              </a:spcBef>
              <a:buClr>
                <a:srgbClr val="666699"/>
              </a:buClr>
              <a:buFont typeface="Wingdings" pitchFamily="2" charset="2"/>
              <a:buChar char="§"/>
            </a:pPr>
            <a:r>
              <a:rPr lang="en-US" dirty="0" smtClean="0"/>
              <a:t>Can create the site using various types of software, such as enterprise project management software</a:t>
            </a:r>
          </a:p>
          <a:p>
            <a:pPr eaLnBrk="1" hangingPunct="1">
              <a:spcBef>
                <a:spcPct val="100000"/>
              </a:spcBef>
              <a:buClr>
                <a:srgbClr val="666699"/>
              </a:buClr>
              <a:buFont typeface="Wingdings" pitchFamily="2" charset="2"/>
              <a:buChar char="§"/>
            </a:pPr>
            <a:r>
              <a:rPr lang="en-US" dirty="0" smtClean="0"/>
              <a:t>Operational Acceptance Criteria (OAC)</a:t>
            </a:r>
          </a:p>
        </p:txBody>
      </p:sp>
      <p:sp>
        <p:nvSpPr>
          <p:cNvPr id="2" name="Rectangle 2"/>
          <p:cNvSpPr>
            <a:spLocks noGrp="1" noChangeArrowheads="1"/>
          </p:cNvSpPr>
          <p:nvPr>
            <p:ph type="title"/>
          </p:nvPr>
        </p:nvSpPr>
        <p:spPr/>
        <p:txBody>
          <a:bodyPr/>
          <a:lstStyle/>
          <a:p>
            <a:pPr eaLnBrk="1" hangingPunct="1">
              <a:defRPr/>
            </a:pPr>
            <a:r>
              <a:rPr lang="en-US" dirty="0" smtClean="0"/>
              <a:t>Project Web Sites</a:t>
            </a:r>
          </a:p>
        </p:txBody>
      </p:sp>
      <p:sp>
        <p:nvSpPr>
          <p:cNvPr id="6" name="Slide Number Placeholder 5"/>
          <p:cNvSpPr>
            <a:spLocks noGrp="1"/>
          </p:cNvSpPr>
          <p:nvPr>
            <p:ph type="sldNum" sz="quarter" idx="10"/>
          </p:nvPr>
        </p:nvSpPr>
        <p:spPr/>
        <p:txBody>
          <a:bodyPr/>
          <a:lstStyle/>
          <a:p>
            <a:pPr>
              <a:defRPr/>
            </a:pPr>
            <a:fld id="{D443E4DD-C240-4FCA-AF47-74089A16E5F4}" type="slidenum">
              <a:rPr lang="en-US"/>
              <a:pPr>
                <a:defRPr/>
              </a:pPr>
              <a:t>36</a:t>
            </a:fld>
            <a:endParaRPr lang="en-US" dirty="0"/>
          </a:p>
        </p:txBody>
      </p:sp>
    </p:spTree>
    <p:extLst>
      <p:ext uri="{BB962C8B-B14F-4D97-AF65-F5344CB8AC3E}">
        <p14:creationId xmlns:p14="http://schemas.microsoft.com/office/powerpoint/2010/main" val="35672929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22531" name="Rectangle 5"/>
          <p:cNvSpPr>
            <a:spLocks noGrp="1" noChangeArrowheads="1"/>
          </p:cNvSpPr>
          <p:nvPr>
            <p:ph type="body" idx="1"/>
          </p:nvPr>
        </p:nvSpPr>
        <p:spPr>
          <a:xfrm>
            <a:off x="609600" y="914400"/>
            <a:ext cx="8382000" cy="5715000"/>
          </a:xfrm>
        </p:spPr>
        <p:txBody>
          <a:bodyPr/>
          <a:lstStyle/>
          <a:p>
            <a:pPr marL="461963" indent="-344488" eaLnBrk="1" hangingPunct="1">
              <a:buFontTx/>
              <a:buNone/>
            </a:pPr>
            <a:r>
              <a:rPr lang="en-CA" smtClean="0"/>
              <a:t>MANAGE STAKEHOLDERS</a:t>
            </a:r>
          </a:p>
          <a:p>
            <a:pPr marL="461963" indent="-344488" eaLnBrk="1" hangingPunct="1">
              <a:buFontTx/>
              <a:buNone/>
            </a:pPr>
            <a:endParaRPr lang="en-CA" smtClean="0"/>
          </a:p>
          <a:p>
            <a:pPr marL="461963" indent="-344488" eaLnBrk="1" hangingPunct="1">
              <a:buFontTx/>
              <a:buNone/>
            </a:pPr>
            <a:r>
              <a:rPr lang="en-CA" smtClean="0"/>
              <a:t>	Stakeholders’ needs and expectations must continue to be met and their issues resolved through the project.</a:t>
            </a:r>
            <a:endParaRPr lang="en-US"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23555" name="Rectangle 5"/>
          <p:cNvSpPr>
            <a:spLocks noGrp="1" noChangeArrowheads="1"/>
          </p:cNvSpPr>
          <p:nvPr>
            <p:ph type="body" idx="1"/>
          </p:nvPr>
        </p:nvSpPr>
        <p:spPr>
          <a:xfrm>
            <a:off x="609600" y="914400"/>
            <a:ext cx="8382000" cy="5715000"/>
          </a:xfrm>
        </p:spPr>
        <p:txBody>
          <a:bodyPr/>
          <a:lstStyle/>
          <a:p>
            <a:pPr marL="461963" indent="-344488" eaLnBrk="1" hangingPunct="1">
              <a:buFontTx/>
              <a:buNone/>
            </a:pPr>
            <a:endParaRPr lang="en-CA" smtClean="0"/>
          </a:p>
          <a:p>
            <a:pPr marL="461963" indent="-344488" eaLnBrk="1" hangingPunct="1">
              <a:buFontTx/>
              <a:buNone/>
            </a:pPr>
            <a:endParaRPr lang="en-CA" smtClean="0"/>
          </a:p>
          <a:p>
            <a:pPr marL="461963" indent="-344488" eaLnBrk="1" hangingPunct="1">
              <a:buFontTx/>
              <a:buNone/>
            </a:pPr>
            <a:r>
              <a:rPr lang="en-CA" smtClean="0"/>
              <a:t>APPROVED CHANGE REQUESTS and APPROVED CORRECTIVE ACTIONS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fontScale="90000"/>
          </a:bodyPr>
          <a:lstStyle/>
          <a:p>
            <a:pPr eaLnBrk="1" hangingPunct="1">
              <a:defRPr/>
            </a:pPr>
            <a:r>
              <a:rPr lang="en-US" dirty="0" smtClean="0"/>
              <a:t>Sample Template for a Monthly Progress Report</a:t>
            </a:r>
          </a:p>
        </p:txBody>
      </p:sp>
      <p:sp>
        <p:nvSpPr>
          <p:cNvPr id="6" name="Slide Number Placeholder 5"/>
          <p:cNvSpPr>
            <a:spLocks noGrp="1"/>
          </p:cNvSpPr>
          <p:nvPr>
            <p:ph type="sldNum" sz="quarter" idx="10"/>
          </p:nvPr>
        </p:nvSpPr>
        <p:spPr/>
        <p:txBody>
          <a:bodyPr/>
          <a:lstStyle/>
          <a:p>
            <a:pPr>
              <a:defRPr/>
            </a:pPr>
            <a:fld id="{FCD57163-D6CA-495D-931B-0F81727E5597}" type="slidenum">
              <a:rPr lang="en-US"/>
              <a:pPr>
                <a:defRPr/>
              </a:pPr>
              <a:t>39</a:t>
            </a:fld>
            <a:endParaRPr lang="en-US" dirty="0"/>
          </a:p>
        </p:txBody>
      </p:sp>
      <p:pic>
        <p:nvPicPr>
          <p:cNvPr id="460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33600"/>
            <a:ext cx="7961851" cy="356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706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381000" y="1295400"/>
            <a:ext cx="8610600" cy="4572000"/>
          </a:xfrm>
        </p:spPr>
        <p:txBody>
          <a:bodyPr>
            <a:normAutofit fontScale="85000" lnSpcReduction="10000"/>
          </a:bodyPr>
          <a:lstStyle/>
          <a:p>
            <a:pPr eaLnBrk="1" hangingPunct="1"/>
            <a:r>
              <a:rPr lang="en-US" sz="2000" b="1" dirty="0" smtClean="0"/>
              <a:t>Identifying stakeholders</a:t>
            </a:r>
            <a:r>
              <a:rPr lang="en-US" sz="2000" dirty="0" smtClean="0"/>
              <a:t>:</a:t>
            </a:r>
            <a:r>
              <a:rPr lang="en-US" sz="2000" b="1" dirty="0" smtClean="0"/>
              <a:t> </a:t>
            </a:r>
            <a:r>
              <a:rPr lang="en-US" sz="2000" dirty="0" smtClean="0"/>
              <a:t>identifying everyone involved in or affected by the project and determining the best ways to manage relationships with them</a:t>
            </a:r>
          </a:p>
          <a:p>
            <a:pPr eaLnBrk="1" hangingPunct="1"/>
            <a:endParaRPr lang="en-US" sz="2000" dirty="0" smtClean="0"/>
          </a:p>
          <a:p>
            <a:pPr eaLnBrk="1" hangingPunct="1">
              <a:spcBef>
                <a:spcPct val="40000"/>
              </a:spcBef>
              <a:buClr>
                <a:srgbClr val="666699"/>
              </a:buClr>
              <a:buFont typeface="Wingdings" pitchFamily="2" charset="2"/>
              <a:buChar char="§"/>
            </a:pPr>
            <a:r>
              <a:rPr lang="en-US" sz="2000" b="1" dirty="0" smtClean="0"/>
              <a:t>Planning communications</a:t>
            </a:r>
            <a:r>
              <a:rPr lang="en-US" sz="2000" dirty="0" smtClean="0"/>
              <a:t>: determining the information and communications needs of the stakeholders</a:t>
            </a:r>
          </a:p>
          <a:p>
            <a:pPr eaLnBrk="1" hangingPunct="1">
              <a:spcBef>
                <a:spcPct val="40000"/>
              </a:spcBef>
              <a:buClr>
                <a:srgbClr val="666699"/>
              </a:buClr>
              <a:buFont typeface="Wingdings" pitchFamily="2" charset="2"/>
              <a:buChar char="§"/>
            </a:pPr>
            <a:endParaRPr lang="en-US" sz="2000" dirty="0" smtClean="0"/>
          </a:p>
          <a:p>
            <a:pPr eaLnBrk="1" hangingPunct="1">
              <a:spcBef>
                <a:spcPct val="40000"/>
              </a:spcBef>
              <a:buClr>
                <a:srgbClr val="666699"/>
              </a:buClr>
              <a:buFont typeface="Wingdings" pitchFamily="2" charset="2"/>
              <a:buChar char="§"/>
            </a:pPr>
            <a:r>
              <a:rPr lang="en-US" sz="2000" b="1" dirty="0" smtClean="0"/>
              <a:t>Distributing information</a:t>
            </a:r>
            <a:r>
              <a:rPr lang="en-US" sz="2000" dirty="0" smtClean="0"/>
              <a:t>: making needed information available to project stakeholders in a timely manner</a:t>
            </a:r>
          </a:p>
          <a:p>
            <a:pPr eaLnBrk="1" hangingPunct="1">
              <a:spcBef>
                <a:spcPct val="40000"/>
              </a:spcBef>
              <a:buClr>
                <a:srgbClr val="666699"/>
              </a:buClr>
              <a:buFont typeface="Wingdings" pitchFamily="2" charset="2"/>
              <a:buChar char="§"/>
            </a:pPr>
            <a:endParaRPr lang="en-US" sz="2000" dirty="0" smtClean="0"/>
          </a:p>
          <a:p>
            <a:pPr eaLnBrk="1" hangingPunct="1">
              <a:spcBef>
                <a:spcPct val="40000"/>
              </a:spcBef>
              <a:buClr>
                <a:srgbClr val="666699"/>
              </a:buClr>
              <a:buFont typeface="Wingdings" pitchFamily="2" charset="2"/>
              <a:buChar char="§"/>
            </a:pPr>
            <a:r>
              <a:rPr lang="en-US" sz="2000" b="1" dirty="0" smtClean="0"/>
              <a:t>Managing stakeholder expectations</a:t>
            </a:r>
            <a:r>
              <a:rPr lang="en-US" sz="2000" dirty="0" smtClean="0"/>
              <a:t>: managing communications to satisfy the needs and expectations of project stakeholders and to resolve issues</a:t>
            </a:r>
          </a:p>
          <a:p>
            <a:pPr eaLnBrk="1" hangingPunct="1">
              <a:spcBef>
                <a:spcPct val="40000"/>
              </a:spcBef>
              <a:buClr>
                <a:srgbClr val="666699"/>
              </a:buClr>
              <a:buFont typeface="Wingdings" pitchFamily="2" charset="2"/>
              <a:buChar char="§"/>
            </a:pPr>
            <a:endParaRPr lang="en-US" sz="2000" dirty="0" smtClean="0"/>
          </a:p>
          <a:p>
            <a:pPr eaLnBrk="1" hangingPunct="1">
              <a:spcBef>
                <a:spcPct val="40000"/>
              </a:spcBef>
              <a:buClr>
                <a:srgbClr val="666699"/>
              </a:buClr>
              <a:buFont typeface="Wingdings" pitchFamily="2" charset="2"/>
              <a:buChar char="§"/>
            </a:pPr>
            <a:r>
              <a:rPr lang="en-US" sz="2000" b="1" dirty="0" smtClean="0"/>
              <a:t>Reporting performance</a:t>
            </a:r>
            <a:r>
              <a:rPr lang="en-US" sz="2000" dirty="0" smtClean="0"/>
              <a:t>: collecting and disseminating performance information, including status reports, progress measurement, and forecasting</a:t>
            </a:r>
            <a:endParaRPr lang="en-US" sz="2000" b="1" dirty="0" smtClean="0"/>
          </a:p>
          <a:p>
            <a:pPr eaLnBrk="1" hangingPunct="1">
              <a:spcBef>
                <a:spcPct val="40000"/>
              </a:spcBef>
              <a:buClr>
                <a:srgbClr val="666699"/>
              </a:buClr>
              <a:buFont typeface="Wingdings" pitchFamily="2" charset="2"/>
              <a:buChar char="§"/>
            </a:pPr>
            <a:endParaRPr lang="en-US" sz="2400" dirty="0" smtClean="0"/>
          </a:p>
        </p:txBody>
      </p:sp>
      <p:sp>
        <p:nvSpPr>
          <p:cNvPr id="12290" name="Rectangle 2"/>
          <p:cNvSpPr>
            <a:spLocks noGrp="1" noChangeArrowheads="1"/>
          </p:cNvSpPr>
          <p:nvPr>
            <p:ph type="title"/>
          </p:nvPr>
        </p:nvSpPr>
        <p:spPr>
          <a:xfrm>
            <a:off x="381000" y="152400"/>
            <a:ext cx="8382000" cy="895350"/>
          </a:xfrm>
        </p:spPr>
        <p:txBody>
          <a:bodyPr>
            <a:normAutofit fontScale="90000"/>
          </a:bodyPr>
          <a:lstStyle/>
          <a:p>
            <a:pPr eaLnBrk="1" hangingPunct="1">
              <a:defRPr/>
            </a:pPr>
            <a:r>
              <a:rPr lang="en-US" dirty="0" smtClean="0"/>
              <a:t>Project Communications</a:t>
            </a:r>
            <a:br>
              <a:rPr lang="en-US" dirty="0" smtClean="0"/>
            </a:br>
            <a:r>
              <a:rPr lang="en-US" dirty="0" smtClean="0"/>
              <a:t>Management Processes</a:t>
            </a:r>
          </a:p>
        </p:txBody>
      </p:sp>
      <p:sp>
        <p:nvSpPr>
          <p:cNvPr id="6" name="Slide Number Placeholder 5"/>
          <p:cNvSpPr>
            <a:spLocks noGrp="1"/>
          </p:cNvSpPr>
          <p:nvPr>
            <p:ph type="sldNum" sz="quarter" idx="10"/>
          </p:nvPr>
        </p:nvSpPr>
        <p:spPr/>
        <p:txBody>
          <a:bodyPr/>
          <a:lstStyle/>
          <a:p>
            <a:pPr>
              <a:defRPr/>
            </a:pPr>
            <a:fld id="{FDEC5D67-4C9A-4D28-ACEF-77842AC35E37}" type="slidenum">
              <a:rPr lang="en-US"/>
              <a:pPr>
                <a:defRPr/>
              </a:pPr>
              <a:t>4</a:t>
            </a:fld>
            <a:endParaRPr lang="en-US" dirty="0"/>
          </a:p>
        </p:txBody>
      </p:sp>
    </p:spTree>
    <p:extLst>
      <p:ext uri="{BB962C8B-B14F-4D97-AF65-F5344CB8AC3E}">
        <p14:creationId xmlns:p14="http://schemas.microsoft.com/office/powerpoint/2010/main" val="2787683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slide(fromTop)">
                                      <p:cBhvr>
                                        <p:cTn id="7" dur="500"/>
                                        <p:tgtEl>
                                          <p:spTgt spid="153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5362">
                                            <p:txEl>
                                              <p:pRg st="2" end="2"/>
                                            </p:txEl>
                                          </p:spTgt>
                                        </p:tgtEl>
                                        <p:attrNameLst>
                                          <p:attrName>style.visibility</p:attrName>
                                        </p:attrNameLst>
                                      </p:cBhvr>
                                      <p:to>
                                        <p:strVal val="visible"/>
                                      </p:to>
                                    </p:set>
                                    <p:animEffect transition="in" filter="slide(fromTop)">
                                      <p:cBhvr>
                                        <p:cTn id="12" dur="500"/>
                                        <p:tgtEl>
                                          <p:spTgt spid="1536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5362">
                                            <p:txEl>
                                              <p:pRg st="4" end="4"/>
                                            </p:txEl>
                                          </p:spTgt>
                                        </p:tgtEl>
                                        <p:attrNameLst>
                                          <p:attrName>style.visibility</p:attrName>
                                        </p:attrNameLst>
                                      </p:cBhvr>
                                      <p:to>
                                        <p:strVal val="visible"/>
                                      </p:to>
                                    </p:set>
                                    <p:animEffect transition="in" filter="slide(fromTop)">
                                      <p:cBhvr>
                                        <p:cTn id="17" dur="500"/>
                                        <p:tgtEl>
                                          <p:spTgt spid="15362">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5362">
                                            <p:txEl>
                                              <p:pRg st="6" end="6"/>
                                            </p:txEl>
                                          </p:spTgt>
                                        </p:tgtEl>
                                        <p:attrNameLst>
                                          <p:attrName>style.visibility</p:attrName>
                                        </p:attrNameLst>
                                      </p:cBhvr>
                                      <p:to>
                                        <p:strVal val="visible"/>
                                      </p:to>
                                    </p:set>
                                    <p:animEffect transition="in" filter="slide(fromTop)">
                                      <p:cBhvr>
                                        <p:cTn id="22" dur="500"/>
                                        <p:tgtEl>
                                          <p:spTgt spid="15362">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5362">
                                            <p:txEl>
                                              <p:pRg st="8" end="8"/>
                                            </p:txEl>
                                          </p:spTgt>
                                        </p:tgtEl>
                                        <p:attrNameLst>
                                          <p:attrName>style.visibility</p:attrName>
                                        </p:attrNameLst>
                                      </p:cBhvr>
                                      <p:to>
                                        <p:strVal val="visible"/>
                                      </p:to>
                                    </p:set>
                                    <p:animEffect transition="in" filter="slide(fromTop)">
                                      <p:cBhvr>
                                        <p:cTn id="27" dur="500"/>
                                        <p:tgtEl>
                                          <p:spTgt spid="153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pPr eaLnBrk="1" hangingPunct="1">
              <a:defRPr/>
            </a:pPr>
            <a:r>
              <a:rPr lang="en-US" dirty="0" smtClean="0"/>
              <a:t>Final Project Documentation Items</a:t>
            </a:r>
          </a:p>
        </p:txBody>
      </p:sp>
      <p:sp>
        <p:nvSpPr>
          <p:cNvPr id="7" name="Slide Number Placeholder 6"/>
          <p:cNvSpPr>
            <a:spLocks noGrp="1"/>
          </p:cNvSpPr>
          <p:nvPr>
            <p:ph type="sldNum" sz="quarter" idx="10"/>
          </p:nvPr>
        </p:nvSpPr>
        <p:spPr/>
        <p:txBody>
          <a:bodyPr/>
          <a:lstStyle/>
          <a:p>
            <a:pPr>
              <a:defRPr/>
            </a:pPr>
            <a:fld id="{7BCE8331-393E-47EC-9029-2CC03B2AC2D7}" type="slidenum">
              <a:rPr lang="en-US"/>
              <a:pPr>
                <a:defRPr/>
              </a:pPr>
              <a:t>40</a:t>
            </a:fld>
            <a:endParaRPr lang="en-US" dirty="0"/>
          </a:p>
        </p:txBody>
      </p:sp>
      <p:pic>
        <p:nvPicPr>
          <p:cNvPr id="47108" name="Picture 4" descr="Tbl10-06a"/>
          <p:cNvPicPr>
            <a:picLocks noChangeAspect="1" noChangeArrowheads="1"/>
          </p:cNvPicPr>
          <p:nvPr/>
        </p:nvPicPr>
        <p:blipFill>
          <a:blip r:embed="rId3">
            <a:extLst>
              <a:ext uri="{28A0092B-C50C-407E-A947-70E740481C1C}">
                <a14:useLocalDpi xmlns:a14="http://schemas.microsoft.com/office/drawing/2010/main" val="0"/>
              </a:ext>
            </a:extLst>
          </a:blip>
          <a:srcRect t="8931"/>
          <a:stretch>
            <a:fillRect/>
          </a:stretch>
        </p:blipFill>
        <p:spPr bwMode="auto">
          <a:xfrm>
            <a:off x="609600" y="1552575"/>
            <a:ext cx="8382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5" descr="Tbl10-06b"/>
          <p:cNvPicPr>
            <a:picLocks noChangeAspect="1" noChangeArrowheads="1"/>
          </p:cNvPicPr>
          <p:nvPr/>
        </p:nvPicPr>
        <p:blipFill>
          <a:blip r:embed="rId4">
            <a:extLst>
              <a:ext uri="{28A0092B-C50C-407E-A947-70E740481C1C}">
                <a14:useLocalDpi xmlns:a14="http://schemas.microsoft.com/office/drawing/2010/main" val="0"/>
              </a:ext>
            </a:extLst>
          </a:blip>
          <a:srcRect t="22099"/>
          <a:stretch>
            <a:fillRect/>
          </a:stretch>
        </p:blipFill>
        <p:spPr bwMode="auto">
          <a:xfrm>
            <a:off x="609600" y="4660900"/>
            <a:ext cx="8382000" cy="131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16969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kumimoji="0" lang="en-US" b="1" i="0" u="none" strike="noStrike" cap="none" normalizeH="0" baseline="0" dirty="0" smtClean="0">
                <a:ln>
                  <a:noFill/>
                </a:ln>
                <a:solidFill>
                  <a:schemeClr val="tx1"/>
                </a:solidFill>
                <a:effectLst/>
                <a:latin typeface="Arial" pitchFamily="34" charset="0"/>
                <a:ea typeface="Times New Roman" pitchFamily="18" charset="0"/>
              </a:rPr>
              <a:t>Status/Progress Report</a:t>
            </a:r>
            <a:r>
              <a:rPr kumimoji="0" lang="en-CA" sz="800" b="0" i="0" u="none" strike="noStrike" cap="none" normalizeH="0" baseline="0" dirty="0" smtClean="0">
                <a:ln>
                  <a:noFill/>
                </a:ln>
                <a:solidFill>
                  <a:schemeClr val="tx1"/>
                </a:solidFill>
                <a:effectLst/>
                <a:latin typeface="Arial" pitchFamily="34" charset="0"/>
              </a:rPr>
              <a:t/>
            </a:r>
            <a:br>
              <a:rPr kumimoji="0" lang="en-CA" sz="800" b="0" i="0" u="none" strike="noStrike" cap="none" normalizeH="0" baseline="0" dirty="0" smtClean="0">
                <a:ln>
                  <a:noFill/>
                </a:ln>
                <a:solidFill>
                  <a:schemeClr val="tx1"/>
                </a:solidFill>
                <a:effectLst/>
                <a:latin typeface="Arial" pitchFamily="34" charset="0"/>
              </a:rPr>
            </a:b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2267698"/>
              </p:ext>
            </p:extLst>
          </p:nvPr>
        </p:nvGraphicFramePr>
        <p:xfrm>
          <a:off x="2403490" y="1905000"/>
          <a:ext cx="4371938" cy="4525961"/>
        </p:xfrm>
        <a:graphic>
          <a:graphicData uri="http://schemas.openxmlformats.org/drawingml/2006/table">
            <a:tbl>
              <a:tblPr firstRow="1" firstCol="1" lastRow="1" lastCol="1" bandRow="1" bandCol="1">
                <a:tableStyleId>{5C22544A-7EE6-4342-B048-85BDC9FD1C3A}</a:tableStyleId>
              </a:tblPr>
              <a:tblGrid>
                <a:gridCol w="4371938"/>
              </a:tblGrid>
              <a:tr h="568707">
                <a:tc>
                  <a:txBody>
                    <a:bodyPr/>
                    <a:lstStyle/>
                    <a:p>
                      <a:pPr>
                        <a:spcAft>
                          <a:spcPts val="0"/>
                        </a:spcAft>
                      </a:pPr>
                      <a:r>
                        <a:rPr lang="en-US" sz="900">
                          <a:effectLst/>
                        </a:rPr>
                        <a:t>Project Name: </a:t>
                      </a:r>
                      <a:endParaRPr lang="en-CA" sz="900">
                        <a:effectLst/>
                      </a:endParaRPr>
                    </a:p>
                    <a:p>
                      <a:pPr>
                        <a:spcAft>
                          <a:spcPts val="0"/>
                        </a:spcAft>
                      </a:pPr>
                      <a:r>
                        <a:rPr lang="en-US" sz="900">
                          <a:effectLst/>
                        </a:rPr>
                        <a:t>Team Member Name: </a:t>
                      </a:r>
                      <a:endParaRPr lang="en-CA" sz="900">
                        <a:effectLst/>
                      </a:endParaRPr>
                    </a:p>
                    <a:p>
                      <a:pPr>
                        <a:spcAft>
                          <a:spcPts val="0"/>
                        </a:spcAft>
                      </a:pPr>
                      <a:r>
                        <a:rPr lang="en-US" sz="900">
                          <a:effectLst/>
                        </a:rPr>
                        <a:t>Date:</a:t>
                      </a:r>
                      <a:endParaRPr lang="en-CA" sz="900">
                        <a:effectLst/>
                      </a:endParaRPr>
                    </a:p>
                    <a:p>
                      <a:pPr>
                        <a:spcAft>
                          <a:spcPts val="0"/>
                        </a:spcAft>
                      </a:pPr>
                      <a:r>
                        <a:rPr lang="en-US" sz="900">
                          <a:effectLst/>
                        </a:rPr>
                        <a:t>Reporting Period: </a:t>
                      </a:r>
                      <a:endParaRPr lang="en-CA" sz="900">
                        <a:effectLst/>
                        <a:latin typeface="Times New Roman"/>
                        <a:ea typeface="Times New Roman"/>
                      </a:endParaRPr>
                    </a:p>
                  </a:txBody>
                  <a:tcPr marL="53316" marR="53316" marT="0" marB="0"/>
                </a:tc>
              </a:tr>
              <a:tr h="853061">
                <a:tc>
                  <a:txBody>
                    <a:bodyPr/>
                    <a:lstStyle/>
                    <a:p>
                      <a:pPr>
                        <a:spcAft>
                          <a:spcPts val="0"/>
                        </a:spcAft>
                      </a:pPr>
                      <a:r>
                        <a:rPr lang="en-US" sz="900">
                          <a:effectLst/>
                        </a:rPr>
                        <a:t>Work completed this reporting period:</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latin typeface="Times New Roman"/>
                        <a:ea typeface="Times New Roman"/>
                      </a:endParaRPr>
                    </a:p>
                  </a:txBody>
                  <a:tcPr marL="53316" marR="53316" marT="0" marB="0"/>
                </a:tc>
              </a:tr>
              <a:tr h="853061">
                <a:tc>
                  <a:txBody>
                    <a:bodyPr/>
                    <a:lstStyle/>
                    <a:p>
                      <a:pPr>
                        <a:spcAft>
                          <a:spcPts val="0"/>
                        </a:spcAft>
                      </a:pPr>
                      <a:r>
                        <a:rPr lang="en-US" sz="900">
                          <a:effectLst/>
                        </a:rPr>
                        <a:t>Work to complete next reporting period:</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latin typeface="Times New Roman"/>
                        <a:ea typeface="Times New Roman"/>
                      </a:endParaRPr>
                    </a:p>
                  </a:txBody>
                  <a:tcPr marL="53316" marR="53316" marT="0" marB="0"/>
                </a:tc>
              </a:tr>
              <a:tr h="568707">
                <a:tc>
                  <a:txBody>
                    <a:bodyPr/>
                    <a:lstStyle/>
                    <a:p>
                      <a:pPr>
                        <a:spcAft>
                          <a:spcPts val="0"/>
                        </a:spcAft>
                      </a:pPr>
                      <a:r>
                        <a:rPr lang="en-US" sz="900">
                          <a:effectLst/>
                        </a:rPr>
                        <a:t>What’s going well and why:</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latin typeface="Times New Roman"/>
                        <a:ea typeface="Times New Roman"/>
                      </a:endParaRPr>
                    </a:p>
                  </a:txBody>
                  <a:tcPr marL="53316" marR="53316" marT="0" marB="0"/>
                </a:tc>
              </a:tr>
              <a:tr h="568707">
                <a:tc>
                  <a:txBody>
                    <a:bodyPr/>
                    <a:lstStyle/>
                    <a:p>
                      <a:pPr>
                        <a:spcAft>
                          <a:spcPts val="0"/>
                        </a:spcAft>
                      </a:pPr>
                      <a:r>
                        <a:rPr lang="en-US" sz="900">
                          <a:effectLst/>
                        </a:rPr>
                        <a:t>What’s not going well and why:</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latin typeface="Times New Roman"/>
                        <a:ea typeface="Times New Roman"/>
                      </a:endParaRPr>
                    </a:p>
                  </a:txBody>
                  <a:tcPr marL="53316" marR="53316" marT="0" marB="0"/>
                </a:tc>
              </a:tr>
              <a:tr h="568707">
                <a:tc>
                  <a:txBody>
                    <a:bodyPr/>
                    <a:lstStyle/>
                    <a:p>
                      <a:pPr>
                        <a:spcAft>
                          <a:spcPts val="0"/>
                        </a:spcAft>
                      </a:pPr>
                      <a:r>
                        <a:rPr lang="en-US" sz="900">
                          <a:effectLst/>
                        </a:rPr>
                        <a:t>Suggestions/Issues:</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endParaRPr>
                    </a:p>
                    <a:p>
                      <a:pPr>
                        <a:spcAft>
                          <a:spcPts val="0"/>
                        </a:spcAft>
                      </a:pPr>
                      <a:r>
                        <a:rPr lang="en-US" sz="900">
                          <a:effectLst/>
                        </a:rPr>
                        <a:t> </a:t>
                      </a:r>
                      <a:endParaRPr lang="en-CA" sz="900">
                        <a:effectLst/>
                        <a:latin typeface="Times New Roman"/>
                        <a:ea typeface="Times New Roman"/>
                      </a:endParaRPr>
                    </a:p>
                  </a:txBody>
                  <a:tcPr marL="53316" marR="53316" marT="0" marB="0"/>
                </a:tc>
              </a:tr>
              <a:tr h="545011">
                <a:tc>
                  <a:txBody>
                    <a:bodyPr/>
                    <a:lstStyle/>
                    <a:p>
                      <a:pPr>
                        <a:spcAft>
                          <a:spcPts val="0"/>
                        </a:spcAft>
                      </a:pPr>
                      <a:r>
                        <a:rPr lang="en-US" sz="800" dirty="0">
                          <a:effectLst/>
                        </a:rPr>
                        <a:t>Project changes</a:t>
                      </a:r>
                      <a:endParaRPr lang="en-CA" sz="800" dirty="0">
                        <a:effectLst/>
                      </a:endParaRPr>
                    </a:p>
                    <a:p>
                      <a:pPr>
                        <a:spcAft>
                          <a:spcPts val="0"/>
                        </a:spcAft>
                      </a:pPr>
                      <a:r>
                        <a:rPr lang="en-US" sz="900" dirty="0">
                          <a:effectLst/>
                        </a:rPr>
                        <a:t> </a:t>
                      </a:r>
                      <a:endParaRPr lang="en-CA" sz="900" dirty="0">
                        <a:effectLst/>
                      </a:endParaRPr>
                    </a:p>
                    <a:p>
                      <a:pPr>
                        <a:spcAft>
                          <a:spcPts val="0"/>
                        </a:spcAft>
                      </a:pPr>
                      <a:r>
                        <a:rPr lang="en-US" sz="900" dirty="0">
                          <a:effectLst/>
                        </a:rPr>
                        <a:t> </a:t>
                      </a:r>
                      <a:endParaRPr lang="en-CA" sz="900" dirty="0">
                        <a:effectLst/>
                      </a:endParaRPr>
                    </a:p>
                    <a:p>
                      <a:pPr>
                        <a:spcAft>
                          <a:spcPts val="0"/>
                        </a:spcAft>
                      </a:pPr>
                      <a:r>
                        <a:rPr lang="en-US" sz="900" dirty="0">
                          <a:effectLst/>
                        </a:rPr>
                        <a:t> </a:t>
                      </a:r>
                      <a:endParaRPr lang="en-CA" sz="900" dirty="0">
                        <a:effectLst/>
                        <a:latin typeface="Times New Roman"/>
                        <a:ea typeface="Times New Roman"/>
                      </a:endParaRPr>
                    </a:p>
                  </a:txBody>
                  <a:tcPr marL="53316" marR="53316" marT="0" marB="0"/>
                </a:tc>
              </a:tr>
            </a:tbl>
          </a:graphicData>
        </a:graphic>
      </p:graphicFrame>
    </p:spTree>
    <p:extLst>
      <p:ext uri="{BB962C8B-B14F-4D97-AF65-F5344CB8AC3E}">
        <p14:creationId xmlns:p14="http://schemas.microsoft.com/office/powerpoint/2010/main" val="1349957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24579" name="Rectangle 5"/>
          <p:cNvSpPr>
            <a:spLocks noGrp="1" noChangeArrowheads="1"/>
          </p:cNvSpPr>
          <p:nvPr>
            <p:ph type="body" idx="1"/>
          </p:nvPr>
        </p:nvSpPr>
        <p:spPr>
          <a:xfrm>
            <a:off x="685800" y="685800"/>
            <a:ext cx="8382000" cy="5715000"/>
          </a:xfrm>
        </p:spPr>
        <p:txBody>
          <a:bodyPr/>
          <a:lstStyle/>
          <a:p>
            <a:pPr marL="461963" indent="-344488" eaLnBrk="1" hangingPunct="1">
              <a:buFontTx/>
              <a:buNone/>
            </a:pPr>
            <a:endParaRPr lang="en-CA" smtClean="0"/>
          </a:p>
          <a:p>
            <a:pPr marL="461963" indent="-344488" eaLnBrk="1" hangingPunct="1">
              <a:buFontTx/>
              <a:buNone/>
            </a:pPr>
            <a:endParaRPr lang="en-CA" smtClean="0"/>
          </a:p>
        </p:txBody>
      </p:sp>
      <p:pic>
        <p:nvPicPr>
          <p:cNvPr id="45059" name="Picture 3"/>
          <p:cNvPicPr>
            <a:picLocks noChangeAspect="1" noChangeArrowheads="1"/>
          </p:cNvPicPr>
          <p:nvPr/>
        </p:nvPicPr>
        <p:blipFill>
          <a:blip r:embed="rId3"/>
          <a:srcRect/>
          <a:stretch>
            <a:fillRect/>
          </a:stretch>
        </p:blipFill>
        <p:spPr bwMode="auto">
          <a:xfrm>
            <a:off x="3505200" y="1600200"/>
            <a:ext cx="2717800" cy="2613025"/>
          </a:xfrm>
          <a:prstGeom prst="rect">
            <a:avLst/>
          </a:prstGeom>
          <a:ln/>
        </p:spPr>
        <p:style>
          <a:lnRef idx="2">
            <a:schemeClr val="accent3"/>
          </a:lnRef>
          <a:fillRef idx="1">
            <a:schemeClr val="lt1"/>
          </a:fillRef>
          <a:effectRef idx="0">
            <a:schemeClr val="accent3"/>
          </a:effectRef>
          <a:fontRef idx="minor">
            <a:schemeClr val="dk1"/>
          </a:fontRef>
        </p:style>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0"/>
            <a:ext cx="9144000" cy="1143000"/>
          </a:xfrm>
        </p:spPr>
        <p:txBody>
          <a:bodyPr/>
          <a:lstStyle/>
          <a:p>
            <a:pPr eaLnBrk="1" hangingPunct="1">
              <a:defRPr/>
            </a:pPr>
            <a:r>
              <a:rPr lang="en-US" sz="3600" dirty="0" smtClean="0"/>
              <a:t>Project Communications Management</a:t>
            </a:r>
          </a:p>
        </p:txBody>
      </p:sp>
      <p:sp>
        <p:nvSpPr>
          <p:cNvPr id="16387" name="Footer Placeholder 3"/>
          <p:cNvSpPr>
            <a:spLocks noGrp="1"/>
          </p:cNvSpPr>
          <p:nvPr>
            <p:ph type="ftr" sz="quarter" idx="4294967295"/>
          </p:nvPr>
        </p:nvSpPr>
        <p:spPr bwMode="auto">
          <a:xfrm>
            <a:off x="0" y="6492875"/>
            <a:ext cx="259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pitchFamily="34" charset="0"/>
              </a:defRPr>
            </a:lvl1pPr>
            <a:lvl2pPr marL="742950" indent="-285750" eaLnBrk="0" hangingPunct="0">
              <a:defRPr sz="2200">
                <a:solidFill>
                  <a:schemeClr val="tx1"/>
                </a:solidFill>
                <a:latin typeface="Arial" pitchFamily="34" charset="0"/>
              </a:defRPr>
            </a:lvl2pPr>
            <a:lvl3pPr marL="1143000" indent="-228600" eaLnBrk="0" hangingPunct="0">
              <a:defRPr sz="2200">
                <a:solidFill>
                  <a:schemeClr val="tx1"/>
                </a:solidFill>
                <a:latin typeface="Arial" pitchFamily="34" charset="0"/>
              </a:defRPr>
            </a:lvl3pPr>
            <a:lvl4pPr marL="1600200" indent="-228600" eaLnBrk="0" hangingPunct="0">
              <a:defRPr sz="2200">
                <a:solidFill>
                  <a:schemeClr val="tx1"/>
                </a:solidFill>
                <a:latin typeface="Arial" pitchFamily="34" charset="0"/>
              </a:defRPr>
            </a:lvl4pPr>
            <a:lvl5pPr marL="2057400" indent="-228600" eaLnBrk="0" hangingPunct="0">
              <a:defRPr sz="2200">
                <a:solidFill>
                  <a:schemeClr val="tx1"/>
                </a:solidFill>
                <a:latin typeface="Arial" pitchFamily="34" charset="0"/>
              </a:defRPr>
            </a:lvl5pPr>
            <a:lvl6pPr marL="2514600" indent="-228600" eaLnBrk="0" fontAlgn="base" hangingPunct="0">
              <a:spcBef>
                <a:spcPct val="0"/>
              </a:spcBef>
              <a:spcAft>
                <a:spcPct val="0"/>
              </a:spcAft>
              <a:defRPr sz="2200">
                <a:solidFill>
                  <a:schemeClr val="tx1"/>
                </a:solidFill>
                <a:latin typeface="Arial" pitchFamily="34" charset="0"/>
              </a:defRPr>
            </a:lvl6pPr>
            <a:lvl7pPr marL="2971800" indent="-228600" eaLnBrk="0" fontAlgn="base" hangingPunct="0">
              <a:spcBef>
                <a:spcPct val="0"/>
              </a:spcBef>
              <a:spcAft>
                <a:spcPct val="0"/>
              </a:spcAft>
              <a:defRPr sz="2200">
                <a:solidFill>
                  <a:schemeClr val="tx1"/>
                </a:solidFill>
                <a:latin typeface="Arial" pitchFamily="34" charset="0"/>
              </a:defRPr>
            </a:lvl7pPr>
            <a:lvl8pPr marL="3429000" indent="-228600" eaLnBrk="0" fontAlgn="base" hangingPunct="0">
              <a:spcBef>
                <a:spcPct val="0"/>
              </a:spcBef>
              <a:spcAft>
                <a:spcPct val="0"/>
              </a:spcAft>
              <a:defRPr sz="2200">
                <a:solidFill>
                  <a:schemeClr val="tx1"/>
                </a:solidFill>
                <a:latin typeface="Arial" pitchFamily="34" charset="0"/>
              </a:defRPr>
            </a:lvl8pPr>
            <a:lvl9pPr marL="3886200" indent="-228600" eaLnBrk="0" fontAlgn="base" hangingPunct="0">
              <a:spcBef>
                <a:spcPct val="0"/>
              </a:spcBef>
              <a:spcAft>
                <a:spcPct val="0"/>
              </a:spcAft>
              <a:defRPr sz="2200">
                <a:solidFill>
                  <a:schemeClr val="tx1"/>
                </a:solidFill>
                <a:latin typeface="Arial" pitchFamily="34" charset="0"/>
              </a:defRPr>
            </a:lvl9pPr>
          </a:lstStyle>
          <a:p>
            <a:pPr eaLnBrk="1" hangingPunct="1"/>
            <a:r>
              <a:rPr lang="en-US" sz="1000" smtClean="0"/>
              <a:t>Information Technology Project Management, Sixth Edition</a:t>
            </a:r>
          </a:p>
        </p:txBody>
      </p:sp>
      <p:sp>
        <p:nvSpPr>
          <p:cNvPr id="5" name="Slide Number Placeholder 4"/>
          <p:cNvSpPr>
            <a:spLocks noGrp="1"/>
          </p:cNvSpPr>
          <p:nvPr>
            <p:ph type="sldNum" sz="quarter" idx="10"/>
          </p:nvPr>
        </p:nvSpPr>
        <p:spPr/>
        <p:txBody>
          <a:bodyPr/>
          <a:lstStyle/>
          <a:p>
            <a:pPr>
              <a:defRPr/>
            </a:pPr>
            <a:fld id="{7F494303-1E6F-4E14-AB3F-15F1B9B38D70}" type="slidenum">
              <a:rPr lang="en-US"/>
              <a:pPr>
                <a:defRPr/>
              </a:pPr>
              <a:t>5</a:t>
            </a:fld>
            <a:endParaRPr lang="en-US" dirty="0"/>
          </a:p>
        </p:txBody>
      </p:sp>
      <p:pic>
        <p:nvPicPr>
          <p:cNvPr id="16389" name="Picture 5" descr="86921_10_F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43000"/>
            <a:ext cx="701040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45616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5123" name="Rectangle 5"/>
          <p:cNvSpPr>
            <a:spLocks noGrp="1" noChangeArrowheads="1"/>
          </p:cNvSpPr>
          <p:nvPr>
            <p:ph type="body" idx="1"/>
          </p:nvPr>
        </p:nvSpPr>
        <p:spPr>
          <a:xfrm>
            <a:off x="685800" y="762000"/>
            <a:ext cx="8077200" cy="6096000"/>
          </a:xfrm>
          <a:noFill/>
        </p:spPr>
        <p:txBody>
          <a:bodyPr/>
          <a:lstStyle/>
          <a:p>
            <a:pPr marL="0" indent="0" eaLnBrk="1" hangingPunct="1">
              <a:buFontTx/>
              <a:buNone/>
            </a:pPr>
            <a:r>
              <a:rPr lang="en-US" smtClean="0"/>
              <a:t>Planning:</a:t>
            </a:r>
          </a:p>
          <a:p>
            <a:pPr marL="0" indent="0" eaLnBrk="1" hangingPunct="1">
              <a:buFontTx/>
              <a:buNone/>
            </a:pPr>
            <a:r>
              <a:rPr lang="en-US" smtClean="0"/>
              <a:t>	</a:t>
            </a:r>
          </a:p>
          <a:p>
            <a:pPr marL="0" indent="0" eaLnBrk="1" hangingPunct="1">
              <a:buFontTx/>
              <a:buNone/>
            </a:pPr>
            <a:r>
              <a:rPr lang="en-US" sz="3600" smtClean="0"/>
              <a:t>	</a:t>
            </a:r>
          </a:p>
          <a:p>
            <a:pPr marL="0" indent="0" eaLnBrk="1" hangingPunct="1">
              <a:buFontTx/>
              <a:buNone/>
            </a:pPr>
            <a:r>
              <a:rPr lang="en-US" sz="3600" smtClean="0"/>
              <a:t>Who should receive</a:t>
            </a:r>
          </a:p>
          <a:p>
            <a:pPr marL="0" indent="0" eaLnBrk="1" hangingPunct="1">
              <a:buFontTx/>
              <a:buNone/>
            </a:pPr>
            <a:r>
              <a:rPr lang="en-US" sz="3600" smtClean="0"/>
              <a:t>Information on the project</a:t>
            </a:r>
          </a:p>
          <a:p>
            <a:pPr marL="0" indent="0" eaLnBrk="1" hangingPunct="1">
              <a:buFontTx/>
              <a:buNone/>
            </a:pPr>
            <a:r>
              <a:rPr lang="en-US" sz="3600" smtClean="0"/>
              <a:t>through out its life cycle?</a:t>
            </a:r>
          </a:p>
        </p:txBody>
      </p:sp>
      <p:pic>
        <p:nvPicPr>
          <p:cNvPr id="5124" name="Picture 6" descr="C:\Users\RB\AppData\Local\Microsoft\Windows\Temporary Internet Files\Content.IE5\2WZA7XDY\MC90043940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219200"/>
            <a:ext cx="274955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7171" name="Rectangle 5"/>
          <p:cNvSpPr>
            <a:spLocks noGrp="1" noChangeArrowheads="1"/>
          </p:cNvSpPr>
          <p:nvPr>
            <p:ph type="body" idx="1"/>
          </p:nvPr>
        </p:nvSpPr>
        <p:spPr>
          <a:xfrm>
            <a:off x="685800" y="762000"/>
            <a:ext cx="8077200" cy="6096000"/>
          </a:xfrm>
          <a:noFill/>
        </p:spPr>
        <p:txBody>
          <a:bodyPr/>
          <a:lstStyle/>
          <a:p>
            <a:pPr marL="0" indent="0" eaLnBrk="1" hangingPunct="1">
              <a:buFontTx/>
              <a:buNone/>
            </a:pPr>
            <a:endParaRPr lang="en-US" dirty="0" smtClean="0"/>
          </a:p>
        </p:txBody>
      </p:sp>
      <p:sp>
        <p:nvSpPr>
          <p:cNvPr id="7" name="Rectangle 6"/>
          <p:cNvSpPr/>
          <p:nvPr/>
        </p:nvSpPr>
        <p:spPr>
          <a:xfrm>
            <a:off x="3581400" y="3167063"/>
            <a:ext cx="2590800" cy="685800"/>
          </a:xfrm>
          <a:prstGeom prst="rect">
            <a:avLst/>
          </a:prstGeom>
          <a:ln>
            <a:solidFill>
              <a:srgbClr val="00FF0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dirty="0"/>
              <a:t>Project</a:t>
            </a:r>
          </a:p>
        </p:txBody>
      </p:sp>
      <p:sp>
        <p:nvSpPr>
          <p:cNvPr id="8" name="Rectangle 7"/>
          <p:cNvSpPr/>
          <p:nvPr/>
        </p:nvSpPr>
        <p:spPr>
          <a:xfrm>
            <a:off x="3581400" y="1219200"/>
            <a:ext cx="2590800" cy="914400"/>
          </a:xfrm>
          <a:prstGeom prst="rect">
            <a:avLst/>
          </a:prstGeom>
          <a:ln>
            <a:solidFill>
              <a:srgbClr val="00FF00"/>
            </a:solidFill>
          </a:ln>
        </p:spPr>
        <p:style>
          <a:lnRef idx="2">
            <a:schemeClr val="accent4"/>
          </a:lnRef>
          <a:fillRef idx="1">
            <a:schemeClr val="lt1"/>
          </a:fillRef>
          <a:effectRef idx="0">
            <a:schemeClr val="accent4"/>
          </a:effectRef>
          <a:fontRef idx="minor">
            <a:schemeClr val="dk1"/>
          </a:fontRef>
        </p:style>
        <p:txBody>
          <a:bodyPr anchor="ctr"/>
          <a:lstStyle/>
          <a:p>
            <a:pPr algn="ctr">
              <a:defRPr/>
            </a:pPr>
            <a:r>
              <a:rPr lang="en-US" dirty="0"/>
              <a:t>Sponsor</a:t>
            </a:r>
          </a:p>
          <a:p>
            <a:pPr algn="ctr">
              <a:defRPr/>
            </a:pPr>
            <a:r>
              <a:rPr lang="en-US" dirty="0"/>
              <a:t>Functional Managers</a:t>
            </a:r>
          </a:p>
          <a:p>
            <a:pPr algn="ctr">
              <a:defRPr/>
            </a:pPr>
            <a:r>
              <a:rPr lang="en-US" dirty="0"/>
              <a:t>Team Members</a:t>
            </a:r>
          </a:p>
        </p:txBody>
      </p:sp>
      <p:cxnSp>
        <p:nvCxnSpPr>
          <p:cNvPr id="11" name="Straight Arrow Connector 10"/>
          <p:cNvCxnSpPr/>
          <p:nvPr/>
        </p:nvCxnSpPr>
        <p:spPr>
          <a:xfrm>
            <a:off x="4735513" y="2176463"/>
            <a:ext cx="0" cy="990600"/>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334000" y="2133600"/>
            <a:ext cx="0" cy="1033463"/>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85800" y="3155950"/>
            <a:ext cx="1752600" cy="685800"/>
          </a:xfrm>
          <a:prstGeom prst="rect">
            <a:avLst/>
          </a:prstGeom>
          <a:ln>
            <a:solidFill>
              <a:srgbClr val="00FF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dirty="0"/>
              <a:t>Other Project Managers</a:t>
            </a:r>
          </a:p>
        </p:txBody>
      </p:sp>
      <p:sp>
        <p:nvSpPr>
          <p:cNvPr id="16" name="Rectangle 15"/>
          <p:cNvSpPr/>
          <p:nvPr/>
        </p:nvSpPr>
        <p:spPr>
          <a:xfrm>
            <a:off x="7315200" y="3167063"/>
            <a:ext cx="1219200" cy="685800"/>
          </a:xfrm>
          <a:prstGeom prst="rect">
            <a:avLst/>
          </a:prstGeom>
          <a:ln>
            <a:solidFill>
              <a:srgbClr val="00FF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dirty="0"/>
              <a:t>Other Projects</a:t>
            </a:r>
          </a:p>
        </p:txBody>
      </p:sp>
      <p:sp>
        <p:nvSpPr>
          <p:cNvPr id="18" name="Rectangle 17"/>
          <p:cNvSpPr/>
          <p:nvPr/>
        </p:nvSpPr>
        <p:spPr>
          <a:xfrm>
            <a:off x="3608388" y="4876800"/>
            <a:ext cx="2590800" cy="914400"/>
          </a:xfrm>
          <a:prstGeom prst="rect">
            <a:avLst/>
          </a:prstGeom>
          <a:ln>
            <a:solidFill>
              <a:srgbClr val="00FF00"/>
            </a:solidFill>
          </a:ln>
        </p:spPr>
        <p:style>
          <a:lnRef idx="2">
            <a:schemeClr val="accent4"/>
          </a:lnRef>
          <a:fillRef idx="1">
            <a:schemeClr val="lt1"/>
          </a:fillRef>
          <a:effectRef idx="0">
            <a:schemeClr val="accent4"/>
          </a:effectRef>
          <a:fontRef idx="minor">
            <a:schemeClr val="dk1"/>
          </a:fontRef>
        </p:style>
        <p:txBody>
          <a:bodyPr anchor="ctr"/>
          <a:lstStyle/>
          <a:p>
            <a:pPr algn="ctr">
              <a:defRPr/>
            </a:pPr>
            <a:r>
              <a:rPr lang="en-US" dirty="0"/>
              <a:t>Other Stakeholders</a:t>
            </a:r>
          </a:p>
        </p:txBody>
      </p:sp>
      <p:cxnSp>
        <p:nvCxnSpPr>
          <p:cNvPr id="24" name="Straight Arrow Connector 23"/>
          <p:cNvCxnSpPr/>
          <p:nvPr/>
        </p:nvCxnSpPr>
        <p:spPr>
          <a:xfrm>
            <a:off x="4724400" y="3852863"/>
            <a:ext cx="0" cy="990600"/>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334000" y="3841750"/>
            <a:ext cx="0" cy="1033463"/>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172200" y="3352800"/>
            <a:ext cx="1143000" cy="0"/>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6199188" y="3603625"/>
            <a:ext cx="1116012" cy="0"/>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438400" y="3352800"/>
            <a:ext cx="1143000" cy="0"/>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490788" y="3582988"/>
            <a:ext cx="1117600" cy="0"/>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a:xfrm>
            <a:off x="457200" y="0"/>
            <a:ext cx="8686800" cy="762000"/>
          </a:xfrm>
          <a:noFill/>
        </p:spPr>
        <p:txBody>
          <a:bodyPr/>
          <a:lstStyle/>
          <a:p>
            <a:pPr eaLnBrk="1" hangingPunct="1"/>
            <a:r>
              <a:rPr lang="en-US" sz="2800" smtClean="0">
                <a:solidFill>
                  <a:schemeClr val="tx1"/>
                </a:solidFill>
              </a:rPr>
              <a:t>PROJECT COMMUNICATION MANAGEMEMT</a:t>
            </a:r>
          </a:p>
        </p:txBody>
      </p:sp>
      <p:sp>
        <p:nvSpPr>
          <p:cNvPr id="3077" name="Rectangle 5"/>
          <p:cNvSpPr>
            <a:spLocks noGrp="1" noChangeArrowheads="1"/>
          </p:cNvSpPr>
          <p:nvPr>
            <p:ph type="body" idx="1"/>
          </p:nvPr>
        </p:nvSpPr>
        <p:spPr>
          <a:xfrm>
            <a:off x="685800" y="762000"/>
            <a:ext cx="8077200" cy="6096000"/>
          </a:xfrm>
        </p:spPr>
        <p:txBody>
          <a:bodyPr/>
          <a:lstStyle/>
          <a:p>
            <a:pPr eaLnBrk="1" hangingPunct="1">
              <a:buFont typeface="Wingdings" pitchFamily="2" charset="2"/>
              <a:buChar char="ü"/>
              <a:defRPr/>
            </a:pPr>
            <a:endParaRPr lang="en-US" dirty="0" smtClean="0"/>
          </a:p>
          <a:p>
            <a:pPr eaLnBrk="1" hangingPunct="1">
              <a:buFont typeface="Wingdings" pitchFamily="2" charset="2"/>
              <a:buChar char="ü"/>
              <a:defRPr/>
            </a:pPr>
            <a:r>
              <a:rPr lang="en-US" dirty="0" smtClean="0"/>
              <a:t>Internal stakeholders to the project</a:t>
            </a:r>
          </a:p>
          <a:p>
            <a:pPr eaLnBrk="1" hangingPunct="1">
              <a:buFont typeface="Wingdings" pitchFamily="2" charset="2"/>
              <a:buChar char="ü"/>
              <a:defRPr/>
            </a:pPr>
            <a:r>
              <a:rPr lang="en-US" dirty="0" smtClean="0"/>
              <a:t>External stakeholders to the project</a:t>
            </a:r>
          </a:p>
          <a:p>
            <a:pPr eaLnBrk="1" hangingPunct="1">
              <a:buFont typeface="Wingdings" pitchFamily="2" charset="2"/>
              <a:buChar char="ü"/>
              <a:defRPr/>
            </a:pPr>
            <a:r>
              <a:rPr lang="en-US" dirty="0" smtClean="0"/>
              <a:t>Sponsor</a:t>
            </a:r>
          </a:p>
          <a:p>
            <a:pPr eaLnBrk="1" hangingPunct="1">
              <a:buFont typeface="Wingdings" pitchFamily="2" charset="2"/>
              <a:buChar char="ü"/>
              <a:defRPr/>
            </a:pPr>
            <a:r>
              <a:rPr lang="en-US" dirty="0" smtClean="0"/>
              <a:t>Management</a:t>
            </a:r>
          </a:p>
          <a:p>
            <a:pPr eaLnBrk="1" hangingPunct="1">
              <a:buFont typeface="Wingdings" pitchFamily="2" charset="2"/>
              <a:buChar char="ü"/>
              <a:defRPr/>
            </a:pPr>
            <a:r>
              <a:rPr lang="en-US" dirty="0" smtClean="0"/>
              <a:t>Project Manager</a:t>
            </a:r>
          </a:p>
          <a:p>
            <a:pPr eaLnBrk="1" hangingPunct="1">
              <a:buFont typeface="Wingdings" pitchFamily="2" charset="2"/>
              <a:buChar char="ü"/>
              <a:defRPr/>
            </a:pPr>
            <a:r>
              <a:rPr lang="en-US" dirty="0" smtClean="0"/>
              <a:t>Team</a:t>
            </a:r>
          </a:p>
          <a:p>
            <a:pPr eaLnBrk="1" hangingPunct="1">
              <a:buFont typeface="Wingdings" pitchFamily="2" charset="2"/>
              <a:buChar char="ü"/>
              <a:defRPr/>
            </a:pPr>
            <a:r>
              <a:rPr lang="en-US" dirty="0" smtClean="0"/>
              <a:t>Team members’ functional managers</a:t>
            </a:r>
          </a:p>
          <a:p>
            <a:pPr eaLnBrk="1" hangingPunct="1">
              <a:buFont typeface="Wingdings" pitchFamily="2" charset="2"/>
              <a:buChar char="ü"/>
              <a:defRPr/>
            </a:pPr>
            <a:r>
              <a:rPr lang="en-US" dirty="0" smtClean="0"/>
              <a:t>Other project managers</a:t>
            </a:r>
          </a:p>
          <a:p>
            <a:pPr eaLnBrk="1" hangingPunct="1">
              <a:buFont typeface="Wingdings" pitchFamily="2" charset="2"/>
              <a:buChar char="ü"/>
              <a:defRPr/>
            </a:pPr>
            <a:r>
              <a:rPr lang="en-US" dirty="0" smtClean="0"/>
              <a:t>Other stakeholders</a:t>
            </a:r>
          </a:p>
          <a:p>
            <a:pPr marL="0" indent="0" eaLnBrk="1" hangingPunct="1">
              <a:buFontTx/>
              <a:buNone/>
              <a:defRPr/>
            </a:pP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457200" y="1143000"/>
            <a:ext cx="8229600" cy="4953000"/>
          </a:xfrm>
        </p:spPr>
        <p:txBody>
          <a:bodyPr>
            <a:normAutofit fontScale="92500" lnSpcReduction="20000"/>
          </a:bodyPr>
          <a:lstStyle/>
          <a:p>
            <a:pPr eaLnBrk="1" hangingPunct="1"/>
            <a:r>
              <a:rPr lang="en-US" dirty="0" smtClean="0"/>
              <a:t>Recall that the ultimate goal of project management is to meet or exceed stakeholder needs and expectations from a project, so you must first identify who your particular project stakeholders are</a:t>
            </a:r>
          </a:p>
          <a:p>
            <a:pPr eaLnBrk="1" hangingPunct="1"/>
            <a:r>
              <a:rPr lang="en-US" dirty="0" smtClean="0"/>
              <a:t>Two key outputs of this process include:</a:t>
            </a:r>
          </a:p>
          <a:p>
            <a:pPr eaLnBrk="1" hangingPunct="1"/>
            <a:endParaRPr lang="en-US" dirty="0" smtClean="0"/>
          </a:p>
          <a:p>
            <a:pPr lvl="1" eaLnBrk="1" hangingPunct="1"/>
            <a:r>
              <a:rPr lang="en-US" b="1" dirty="0" smtClean="0"/>
              <a:t>Stakeholder register</a:t>
            </a:r>
            <a:r>
              <a:rPr lang="en-US" dirty="0" smtClean="0"/>
              <a:t>: </a:t>
            </a:r>
            <a:r>
              <a:rPr lang="en-US" sz="2400" dirty="0" smtClean="0"/>
              <a:t>a public document that includes details related to the identified project stakeholders</a:t>
            </a:r>
          </a:p>
          <a:p>
            <a:pPr lvl="1" eaLnBrk="1" hangingPunct="1"/>
            <a:endParaRPr lang="en-US" dirty="0" smtClean="0"/>
          </a:p>
          <a:p>
            <a:pPr lvl="1" eaLnBrk="1" hangingPunct="1"/>
            <a:r>
              <a:rPr lang="en-US" sz="2400" b="1" dirty="0" smtClean="0"/>
              <a:t>Stakeholder management strategy</a:t>
            </a:r>
            <a:r>
              <a:rPr lang="en-US" sz="2400" dirty="0" smtClean="0"/>
              <a:t>: an approach to help increase the support of stakeholders throughout the project; often includes sensitive information</a:t>
            </a:r>
          </a:p>
          <a:p>
            <a:pPr lvl="1" eaLnBrk="1" hangingPunct="1"/>
            <a:endParaRPr lang="en-US" dirty="0" smtClean="0"/>
          </a:p>
          <a:p>
            <a:pPr eaLnBrk="1" hangingPunct="1"/>
            <a:endParaRPr lang="en-US" dirty="0" smtClean="0"/>
          </a:p>
        </p:txBody>
      </p:sp>
      <p:sp>
        <p:nvSpPr>
          <p:cNvPr id="3" name="Title 2"/>
          <p:cNvSpPr>
            <a:spLocks noGrp="1"/>
          </p:cNvSpPr>
          <p:nvPr>
            <p:ph type="title"/>
          </p:nvPr>
        </p:nvSpPr>
        <p:spPr>
          <a:xfrm>
            <a:off x="457200" y="0"/>
            <a:ext cx="8229600" cy="1143000"/>
          </a:xfrm>
        </p:spPr>
        <p:txBody>
          <a:bodyPr/>
          <a:lstStyle/>
          <a:p>
            <a:pPr eaLnBrk="1" hangingPunct="1">
              <a:defRPr/>
            </a:pPr>
            <a:r>
              <a:rPr lang="en-US" dirty="0" smtClean="0"/>
              <a:t>Identifying Stakeholders</a:t>
            </a:r>
            <a:endParaRPr lang="en-US" dirty="0"/>
          </a:p>
        </p:txBody>
      </p:sp>
      <p:sp>
        <p:nvSpPr>
          <p:cNvPr id="5" name="Slide Number Placeholder 4"/>
          <p:cNvSpPr>
            <a:spLocks noGrp="1"/>
          </p:cNvSpPr>
          <p:nvPr>
            <p:ph type="sldNum" sz="quarter" idx="10"/>
          </p:nvPr>
        </p:nvSpPr>
        <p:spPr/>
        <p:txBody>
          <a:bodyPr/>
          <a:lstStyle/>
          <a:p>
            <a:pPr>
              <a:defRPr/>
            </a:pPr>
            <a:fld id="{791645E1-33CB-48A3-A714-486A2B49A210}" type="slidenum">
              <a:rPr lang="en-US"/>
              <a:pPr>
                <a:defRPr/>
              </a:pPr>
              <a:t>9</a:t>
            </a:fld>
            <a:endParaRPr lang="en-US" dirty="0"/>
          </a:p>
        </p:txBody>
      </p:sp>
    </p:spTree>
    <p:extLst>
      <p:ext uri="{BB962C8B-B14F-4D97-AF65-F5344CB8AC3E}">
        <p14:creationId xmlns:p14="http://schemas.microsoft.com/office/powerpoint/2010/main" val="3264514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1166</TotalTime>
  <Words>2230</Words>
  <Application>Microsoft Office PowerPoint</Application>
  <PresentationFormat>On-screen Show (4:3)</PresentationFormat>
  <Paragraphs>401</Paragraphs>
  <Slides>42</Slides>
  <Notes>23</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Default Design</vt:lpstr>
      <vt:lpstr>PROJECT COMMUNICATION MANAGEMEMT</vt:lpstr>
      <vt:lpstr>PROJECT COMMUNICATION MANAGEMEMT</vt:lpstr>
      <vt:lpstr>Importance of Good Communications</vt:lpstr>
      <vt:lpstr>Project Communications Management Processes</vt:lpstr>
      <vt:lpstr>Project Communications Management</vt:lpstr>
      <vt:lpstr>PROJECT COMMUNICATION MANAGEMEMT</vt:lpstr>
      <vt:lpstr>PROJECT COMMUNICATION MANAGEMEMT</vt:lpstr>
      <vt:lpstr>PROJECT COMMUNICATION MANAGEMEMT</vt:lpstr>
      <vt:lpstr>Identifying Stakeholders</vt:lpstr>
      <vt:lpstr>Stakeholder Management Strategy</vt:lpstr>
      <vt:lpstr>Stakeholder Analysis for Project  Communications</vt:lpstr>
      <vt:lpstr>PROJECT COMMUNICATION MANAGEMEMT</vt:lpstr>
      <vt:lpstr>Importance of Face-to-Face Communication</vt:lpstr>
      <vt:lpstr>PROJECT COMMUNICATION MANAGEMEMT</vt:lpstr>
      <vt:lpstr>PROJECT COMMUNICATION MANAGEMEMT</vt:lpstr>
      <vt:lpstr>PROJECT COMMUNICATION MANAGEMEMT</vt:lpstr>
      <vt:lpstr>PROJECT COMMUNICATION MANAGEMEMT</vt:lpstr>
      <vt:lpstr>PROJECT COMMUNICATION MANAGEMEMT</vt:lpstr>
      <vt:lpstr>PROJECT COMMUNICATION MANAGEMEMT</vt:lpstr>
      <vt:lpstr>PROJECT COMMUNICATION MANAGEMEMT</vt:lpstr>
      <vt:lpstr>Holding efficient Meeting’s </vt:lpstr>
      <vt:lpstr>Encouraging More Face-to-Face Interactions</vt:lpstr>
      <vt:lpstr>Using E-Mail, Instant Messaging, and Collaborative Tools Effectively</vt:lpstr>
      <vt:lpstr>Collaborative Tools cont.</vt:lpstr>
      <vt:lpstr>Determining the Number of Communications Channels</vt:lpstr>
      <vt:lpstr>The Impact of the Number of People on Communications Channels</vt:lpstr>
      <vt:lpstr>PROJECT COMMUNICATION MANAGEMEMT</vt:lpstr>
      <vt:lpstr>PROJECT COMMUNICATION MANAGEMEMT</vt:lpstr>
      <vt:lpstr>Distributing Information</vt:lpstr>
      <vt:lpstr>Distributing Information in an Effective and Timely Manner</vt:lpstr>
      <vt:lpstr>PROJECT COMMUNICATION MANAGEMEMT</vt:lpstr>
      <vt:lpstr>PROJECT COMMUNICATION MANAGEMEMT</vt:lpstr>
      <vt:lpstr>PROJECT COMMUNICATION MANAGEMEMT</vt:lpstr>
      <vt:lpstr>Project Archives</vt:lpstr>
      <vt:lpstr>Communication project handoff </vt:lpstr>
      <vt:lpstr>Project Web Sites</vt:lpstr>
      <vt:lpstr>PROJECT COMMUNICATION MANAGEMEMT</vt:lpstr>
      <vt:lpstr>PROJECT COMMUNICATION MANAGEMEMT</vt:lpstr>
      <vt:lpstr>Sample Template for a Monthly Progress Report</vt:lpstr>
      <vt:lpstr>Final Project Documentation Items</vt:lpstr>
      <vt:lpstr>Status/Progress Report </vt:lpstr>
      <vt:lpstr>PROJECT COMMUNICATION MANAGEMEMT</vt:lpstr>
    </vt:vector>
  </TitlesOfParts>
  <Manager>David</Manager>
  <Company>Presentationfx.com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dc:title>
  <dc:subject>Computers, Business, Telecommunication, Marketing</dc:subject>
  <dc:creator>Presentationfx.com</dc:creator>
  <cp:keywords>People, Network, Social, Computers</cp:keywords>
  <dc:description>Copyright 2008. Maynot be redistributed except by presentationfx.com. Will be enforced to the maximum extent under law.</dc:description>
  <cp:lastModifiedBy>nait</cp:lastModifiedBy>
  <cp:revision>110</cp:revision>
  <dcterms:created xsi:type="dcterms:W3CDTF">2008-04-07T16:14:46Z</dcterms:created>
  <dcterms:modified xsi:type="dcterms:W3CDTF">2012-11-15T22:51:54Z</dcterms:modified>
  <cp:category>Computers, Business, Telecommunication, Marketing</cp:category>
</cp:coreProperties>
</file>